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8" r:id="rId3"/>
    <p:sldId id="261" r:id="rId4"/>
    <p:sldId id="262" r:id="rId5"/>
    <p:sldId id="263" r:id="rId6"/>
    <p:sldId id="264" r:id="rId7"/>
    <p:sldId id="265" r:id="rId8"/>
    <p:sldId id="270" r:id="rId9"/>
    <p:sldId id="272" r:id="rId10"/>
    <p:sldId id="273" r:id="rId11"/>
    <p:sldId id="274" r:id="rId12"/>
    <p:sldId id="271" r:id="rId13"/>
  </p:sldIdLst>
  <p:sldSz cx="9144000" cy="6858000" type="screen4x3"/>
  <p:notesSz cx="6858000" cy="9144000"/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7402"/>
    <a:srgbClr val="DE5F00"/>
    <a:srgbClr val="F66900"/>
    <a:srgbClr val="17375E"/>
    <a:srgbClr val="385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27" autoAdjust="0"/>
    <p:restoredTop sz="94659"/>
  </p:normalViewPr>
  <p:slideViewPr>
    <p:cSldViewPr snapToGrid="0">
      <p:cViewPr>
        <p:scale>
          <a:sx n="97" d="100"/>
          <a:sy n="97" d="100"/>
        </p:scale>
        <p:origin x="2368" y="3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ACF1BAD-DE2B-3E4F-9958-00C89BACD78B}" type="datetimeFigureOut">
              <a:rPr lang="ru-RU"/>
              <a:pPr>
                <a:defRPr/>
              </a:pPr>
              <a:t>24.02.2021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BDF9631-0B6A-1C44-A6E4-EEB2B31212D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50181EE-F6A1-1F47-B23D-C4F131ADA0C8}" type="datetimeFigureOut">
              <a:rPr lang="ru-RU"/>
              <a:pPr>
                <a:defRPr/>
              </a:pPr>
              <a:t>24.02.2021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D00836C-00A1-1D45-875C-A48D54500C74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00836C-00A1-1D45-875C-A48D54500C74}" type="slidenum">
              <a:rPr lang="ru-RU" altLang="ru-RU" smtClean="0"/>
              <a:pPr>
                <a:defRPr/>
              </a:pPr>
              <a:t>1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881014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00836C-00A1-1D45-875C-A48D54500C74}" type="slidenum">
              <a:rPr lang="ru-RU" altLang="ru-RU" smtClean="0"/>
              <a:pPr>
                <a:defRPr/>
              </a:pPr>
              <a:t>6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78321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00836C-00A1-1D45-875C-A48D54500C74}" type="slidenum">
              <a:rPr lang="ru-RU" altLang="ru-RU" smtClean="0"/>
              <a:pPr>
                <a:defRPr/>
              </a:pPr>
              <a:t>8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96149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00146" y="3486150"/>
            <a:ext cx="3429030" cy="1609725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1381126" y="590550"/>
            <a:ext cx="6772274" cy="2828925"/>
          </a:xfrm>
        </p:spPr>
        <p:txBody>
          <a:bodyPr anchor="ctr">
            <a:normAutofit/>
          </a:bodyPr>
          <a:lstStyle>
            <a:lvl1pPr marL="0" indent="0">
              <a:buNone/>
              <a:tabLst/>
              <a:defRPr sz="28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715729821"/>
      </p:ext>
    </p:extLst>
  </p:cSld>
  <p:clrMapOvr>
    <a:masterClrMapping/>
  </p:clrMapOvr>
  <p:transition>
    <p:dissolv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C314A7-9D96-2549-82FE-1A39843D428B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624941930"/>
      </p:ext>
    </p:extLst>
  </p:cSld>
  <p:clrMapOvr>
    <a:masterClrMapping/>
  </p:clrMapOvr>
  <p:transition>
    <p:dissolv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038225"/>
            <a:ext cx="6019800" cy="50879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9C6906-9CF2-D54F-88B5-79B4C11DAD2A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849478611"/>
      </p:ext>
    </p:extLst>
  </p:cSld>
  <p:clrMapOvr>
    <a:masterClrMapping/>
  </p:clrMapOvr>
  <p:transition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8F8B2F-D8D7-104C-904F-380826CE8E95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24604511"/>
      </p:ext>
    </p:extLst>
  </p:cSld>
  <p:clrMapOvr>
    <a:masterClrMapping/>
  </p:clrMapOvr>
  <p:transition>
    <p:dissolv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1057275"/>
            <a:ext cx="7772400" cy="334962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63B3C2-6934-1949-8C2F-04C1F5FEB3B1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61537217"/>
      </p:ext>
    </p:extLst>
  </p:cSld>
  <p:clrMapOvr>
    <a:masterClrMapping/>
  </p:clrMapOvr>
  <p:transition>
    <p:dissolv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lang="ru-RU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lang="ru-RU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defRPr lang="ru-RU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>
              <a:defRPr lang="ru-RU" sz="1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>
              <a:defRPr lang="ru-RU" sz="1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1550DE-8B86-034F-A96B-4D84536AA6FC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16371912"/>
      </p:ext>
    </p:extLst>
  </p:cSld>
  <p:clrMapOvr>
    <a:masterClrMapping/>
  </p:clrMapOvr>
  <p:transition>
    <p:dissolv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0712DB-CBF5-F445-BC6F-4B5583675EA6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886193590"/>
      </p:ext>
    </p:extLst>
  </p:cSld>
  <p:clrMapOvr>
    <a:masterClrMapping/>
  </p:clrMapOvr>
  <p:transition>
    <p:dissolv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85DC30-DDF7-144A-89D0-890A25997674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56575185"/>
      </p:ext>
    </p:extLst>
  </p:cSld>
  <p:clrMapOvr>
    <a:masterClrMapping/>
  </p:clrMapOvr>
  <p:transition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D47F30-E6C6-734B-AABC-90CAC3595C91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93042142"/>
      </p:ext>
    </p:extLst>
  </p:cSld>
  <p:clrMapOvr>
    <a:masterClrMapping/>
  </p:clrMapOvr>
  <p:transition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996533"/>
            <a:ext cx="3008313" cy="101959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990600"/>
            <a:ext cx="5111750" cy="5135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2010191"/>
            <a:ext cx="3008313" cy="411597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EAE36D-DEAA-B341-BE82-6F4416FECC02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2865399"/>
      </p:ext>
    </p:extLst>
  </p:cSld>
  <p:clrMapOvr>
    <a:masterClrMapping/>
  </p:clrMapOvr>
  <p:transition>
    <p:dissolv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4800600"/>
            <a:ext cx="8610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33375" y="612775"/>
            <a:ext cx="855345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04800" y="5367338"/>
            <a:ext cx="8610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AF7A83-CC12-4649-A398-B76A203F9EE5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68488738"/>
      </p:ext>
    </p:extLst>
  </p:cSld>
  <p:clrMapOvr>
    <a:masterClrMapping/>
  </p:clrMapOvr>
  <p:transition>
    <p:dissolv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60338"/>
            <a:ext cx="8458200" cy="887412"/>
          </a:xfrm>
          <a:prstGeom prst="rect">
            <a:avLst/>
          </a:prstGeom>
          <a:noFill/>
          <a:ln>
            <a:noFill/>
          </a:ln>
          <a:effectLst>
            <a:outerShdw blurRad="25400" dist="25400" dir="2399979" algn="ctr" rotWithShape="0">
              <a:srgbClr val="595959">
                <a:alpha val="7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x-none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076325"/>
            <a:ext cx="8458200" cy="504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43938" y="6446838"/>
            <a:ext cx="461962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8A66BB7-0479-BA4D-92B8-4F49F7F67256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ransition>
    <p:dissolv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rgbClr val="DD7E0E"/>
          </a:solidFill>
          <a:latin typeface="Arial" pitchFamily="34" charset="0"/>
          <a:ea typeface="Arial" charset="0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DD7E0E"/>
          </a:solidFill>
          <a:latin typeface="Arial" charset="0"/>
          <a:ea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DD7E0E"/>
          </a:solidFill>
          <a:latin typeface="Arial" charset="0"/>
          <a:ea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DD7E0E"/>
          </a:solidFill>
          <a:latin typeface="Arial" charset="0"/>
          <a:ea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DD7E0E"/>
          </a:solidFill>
          <a:latin typeface="Arial" charset="0"/>
          <a:ea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DD7E0E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DD7E0E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DD7E0E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DD7E0E"/>
          </a:solidFill>
          <a:latin typeface="Arial" charset="0"/>
          <a:cs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Clr>
          <a:srgbClr val="DD7E0E"/>
        </a:buClr>
        <a:buSzPct val="80000"/>
        <a:buFont typeface="Wingdings" charset="2"/>
        <a:buChar char="§"/>
        <a:tabLst>
          <a:tab pos="179388" algn="l"/>
        </a:tabLst>
        <a:defRPr sz="22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538163" indent="-273050" algn="l" rtl="0" eaLnBrk="0" fontAlgn="base" hangingPunct="0">
        <a:spcBef>
          <a:spcPct val="20000"/>
        </a:spcBef>
        <a:spcAft>
          <a:spcPct val="0"/>
        </a:spcAft>
        <a:buClr>
          <a:srgbClr val="DD7E0E"/>
        </a:buClr>
        <a:buFont typeface="Arial" charset="0"/>
        <a:buChar char="–"/>
        <a:defRPr sz="2800" kern="1200">
          <a:solidFill>
            <a:srgbClr val="404040"/>
          </a:solidFill>
          <a:latin typeface="Arial" pitchFamily="34" charset="0"/>
          <a:ea typeface="Arial" charset="0"/>
          <a:cs typeface="Arial" pitchFamily="34" charset="0"/>
        </a:defRPr>
      </a:lvl2pPr>
      <a:lvl3pPr marL="717550" indent="-179388" algn="l" rtl="0" eaLnBrk="0" fontAlgn="base" hangingPunct="0">
        <a:spcBef>
          <a:spcPct val="20000"/>
        </a:spcBef>
        <a:spcAft>
          <a:spcPct val="0"/>
        </a:spcAft>
        <a:buClr>
          <a:srgbClr val="DD7E0E"/>
        </a:buClr>
        <a:buFont typeface="Arial" charset="0"/>
        <a:buChar char="•"/>
        <a:defRPr sz="1600" kern="1200">
          <a:solidFill>
            <a:srgbClr val="595959"/>
          </a:solidFill>
          <a:latin typeface="Arial" pitchFamily="34" charset="0"/>
          <a:ea typeface="Arial" charset="0"/>
          <a:cs typeface="Arial" pitchFamily="34" charset="0"/>
        </a:defRPr>
      </a:lvl3pPr>
      <a:lvl4pPr marL="896938" indent="-179388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rgbClr val="595959"/>
          </a:solidFill>
          <a:latin typeface="Arial" pitchFamily="34" charset="0"/>
          <a:ea typeface="Arial" charset="0"/>
          <a:cs typeface="Arial" pitchFamily="34" charset="0"/>
        </a:defRPr>
      </a:lvl4pPr>
      <a:lvl5pPr marL="1076325" indent="-2730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200" kern="1200">
          <a:solidFill>
            <a:srgbClr val="595959"/>
          </a:solidFill>
          <a:latin typeface="Arial" pitchFamily="34" charset="0"/>
          <a:ea typeface="Arial" charset="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jpeg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>
          <a:xfrm>
            <a:off x="631825" y="1152525"/>
            <a:ext cx="7613650" cy="2828925"/>
          </a:xfrm>
        </p:spPr>
        <p:txBody>
          <a:bodyPr/>
          <a:lstStyle/>
          <a:p>
            <a:pPr>
              <a:tabLst>
                <a:tab pos="179388" algn="l"/>
              </a:tabLst>
            </a:pPr>
            <a:r>
              <a:rPr lang="ru-RU" altLang="x-none" dirty="0">
                <a:solidFill>
                  <a:srgbClr val="404040"/>
                </a:solidFill>
                <a:latin typeface="Arial" charset="0"/>
                <a:cs typeface="Arial" charset="0"/>
              </a:rPr>
              <a:t>Создание децентрализованной торговой платформы с применением эскроу смарт-контракта на базе платформы </a:t>
            </a:r>
            <a:r>
              <a:rPr lang="ru-RU" altLang="x-none" dirty="0" err="1">
                <a:solidFill>
                  <a:srgbClr val="404040"/>
                </a:solidFill>
                <a:latin typeface="Arial" charset="0"/>
                <a:cs typeface="Arial" charset="0"/>
              </a:rPr>
              <a:t>Ethereum</a:t>
            </a:r>
            <a:r>
              <a:rPr lang="ru-RU" altLang="x-none" dirty="0">
                <a:solidFill>
                  <a:srgbClr val="404040"/>
                </a:solidFill>
                <a:latin typeface="Arial" charset="0"/>
                <a:cs typeface="Arial" charset="0"/>
              </a:rPr>
              <a:t> Часть </a:t>
            </a:r>
            <a:r>
              <a:rPr lang="ru-RU" altLang="x-none" dirty="0" smtClean="0">
                <a:solidFill>
                  <a:srgbClr val="404040"/>
                </a:solidFill>
                <a:latin typeface="Arial" charset="0"/>
                <a:cs typeface="Arial" charset="0"/>
              </a:rPr>
              <a:t>2</a:t>
            </a:r>
            <a:endParaRPr lang="ru-RU" altLang="x-none" sz="2000" dirty="0">
              <a:solidFill>
                <a:srgbClr val="404040"/>
              </a:solidFill>
              <a:latin typeface="Arial" charset="0"/>
              <a:cs typeface="Arial" charset="0"/>
            </a:endParaRPr>
          </a:p>
          <a:p>
            <a:pPr>
              <a:tabLst>
                <a:tab pos="179388" algn="l"/>
              </a:tabLst>
            </a:pPr>
            <a:r>
              <a:rPr lang="ru-RU" altLang="x-none" sz="2000" dirty="0">
                <a:solidFill>
                  <a:srgbClr val="DD7E0E"/>
                </a:solidFill>
                <a:latin typeface="Arial" charset="0"/>
                <a:cs typeface="Arial" charset="0"/>
              </a:rPr>
              <a:t/>
            </a:r>
            <a:br>
              <a:rPr lang="ru-RU" altLang="x-none" sz="2000" dirty="0">
                <a:solidFill>
                  <a:srgbClr val="DD7E0E"/>
                </a:solidFill>
                <a:latin typeface="Arial" charset="0"/>
                <a:cs typeface="Arial" charset="0"/>
              </a:rPr>
            </a:br>
            <a:endParaRPr lang="ru-RU" altLang="x-none" sz="2000" dirty="0">
              <a:solidFill>
                <a:srgbClr val="595959"/>
              </a:solidFill>
              <a:latin typeface="Arial" charset="0"/>
              <a:ea typeface="Times New Roman" charset="0"/>
              <a:cs typeface="Times New Roman" charset="0"/>
            </a:endParaRPr>
          </a:p>
        </p:txBody>
      </p:sp>
      <p:pic>
        <p:nvPicPr>
          <p:cNvPr id="512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013" y="6180138"/>
            <a:ext cx="2489200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30275" y="268288"/>
            <a:ext cx="8213725" cy="70802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ru-RU" altLang="x-none" sz="2000" b="1">
                <a:solidFill>
                  <a:srgbClr val="DC7402"/>
                </a:solidFill>
                <a:ea typeface="Times New Roman" charset="0"/>
                <a:cs typeface="Times New Roman" charset="0"/>
              </a:rPr>
              <a:t>Санкт-Петербургский государственный университет телекоммуникаций им. проф. М.А. Бонч-Бруевича</a:t>
            </a:r>
          </a:p>
        </p:txBody>
      </p:sp>
      <p:sp>
        <p:nvSpPr>
          <p:cNvPr id="5125" name="TextBox 1"/>
          <p:cNvSpPr txBox="1">
            <a:spLocks noChangeArrowheads="1"/>
          </p:cNvSpPr>
          <p:nvPr/>
        </p:nvSpPr>
        <p:spPr bwMode="auto">
          <a:xfrm>
            <a:off x="631825" y="3429000"/>
            <a:ext cx="2220913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ru-RU" altLang="ru-RU" b="1" dirty="0" smtClean="0"/>
              <a:t>А. </a:t>
            </a:r>
            <a:r>
              <a:rPr lang="ru-RU" altLang="ru-RU" b="1" dirty="0"/>
              <a:t>А. </a:t>
            </a:r>
            <a:r>
              <a:rPr lang="ru-RU" altLang="ru-RU" b="1" dirty="0" smtClean="0"/>
              <a:t>Громов,</a:t>
            </a:r>
          </a:p>
          <a:p>
            <a:pPr eaLnBrk="1" hangingPunct="1"/>
            <a:r>
              <a:rPr lang="ru-RU" b="1" dirty="0"/>
              <a:t>В</a:t>
            </a:r>
            <a:r>
              <a:rPr lang="ru-RU" b="1" dirty="0" smtClean="0"/>
              <a:t>.</a:t>
            </a:r>
            <a:r>
              <a:rPr lang="en-US" b="1" dirty="0" smtClean="0"/>
              <a:t> </a:t>
            </a:r>
            <a:r>
              <a:rPr lang="ru-RU" b="1" dirty="0" smtClean="0"/>
              <a:t>Н</a:t>
            </a:r>
            <a:r>
              <a:rPr lang="ru-RU" b="1" dirty="0"/>
              <a:t>.</a:t>
            </a:r>
            <a:r>
              <a:rPr lang="ru-RU" altLang="ru-RU" b="1" dirty="0" smtClean="0"/>
              <a:t> </a:t>
            </a:r>
            <a:r>
              <a:rPr lang="ru-RU" altLang="ru-RU" b="1" dirty="0" err="1" smtClean="0"/>
              <a:t>Бакатов</a:t>
            </a:r>
            <a:r>
              <a:rPr lang="ru-RU" altLang="ru-RU" b="1" dirty="0" smtClean="0"/>
              <a:t>,</a:t>
            </a:r>
          </a:p>
          <a:p>
            <a:pPr eaLnBrk="1" hangingPunct="1"/>
            <a:r>
              <a:rPr lang="ru-RU" altLang="ru-RU" b="1" dirty="0" smtClean="0"/>
              <a:t>А</a:t>
            </a:r>
            <a:r>
              <a:rPr lang="ru-RU" altLang="ru-RU" b="1" dirty="0"/>
              <a:t>. В. </a:t>
            </a:r>
            <a:r>
              <a:rPr lang="ru-RU" altLang="ru-RU" b="1" dirty="0" err="1"/>
              <a:t>Помогалова</a:t>
            </a:r>
            <a:r>
              <a:rPr lang="ru-RU" altLang="ru-RU" b="1" dirty="0"/>
              <a:t>, В. С. Елагин</a:t>
            </a:r>
            <a:endParaRPr lang="ru-RU" altLang="ru-RU" dirty="0"/>
          </a:p>
          <a:p>
            <a:pPr eaLnBrk="1" hangingPunct="1"/>
            <a:r>
              <a:rPr lang="ru-RU" altLang="ru-RU" dirty="0"/>
              <a:t/>
            </a:r>
            <a:br>
              <a:rPr lang="ru-RU" altLang="ru-RU" dirty="0"/>
            </a:br>
            <a:endParaRPr lang="ru-RU" altLang="ru-RU" dirty="0"/>
          </a:p>
        </p:txBody>
      </p:sp>
      <p:sp>
        <p:nvSpPr>
          <p:cNvPr id="5126" name="TextBox 2"/>
          <p:cNvSpPr txBox="1">
            <a:spLocks noChangeArrowheads="1"/>
          </p:cNvSpPr>
          <p:nvPr/>
        </p:nvSpPr>
        <p:spPr bwMode="auto">
          <a:xfrm>
            <a:off x="631825" y="4832350"/>
            <a:ext cx="38623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ru-RU" altLang="ru-RU" b="1" dirty="0"/>
              <a:t>Докладчик: </a:t>
            </a:r>
            <a:r>
              <a:rPr lang="ru-RU" altLang="ru-RU" b="1" dirty="0" smtClean="0"/>
              <a:t>А.А</a:t>
            </a:r>
            <a:r>
              <a:rPr lang="ru-RU" altLang="ru-RU" b="1" dirty="0"/>
              <a:t>. </a:t>
            </a:r>
            <a:r>
              <a:rPr lang="ru-RU" altLang="ru-RU" b="1" dirty="0" smtClean="0"/>
              <a:t>Громов</a:t>
            </a:r>
            <a:endParaRPr lang="ru-RU" altLang="ru-RU" b="1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Скриншоты сайта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0"/>
          </p:nvPr>
        </p:nvSpPr>
        <p:spPr>
          <a:xfrm>
            <a:off x="4455319" y="6387844"/>
            <a:ext cx="461962" cy="365125"/>
          </a:xfrm>
        </p:spPr>
        <p:txBody>
          <a:bodyPr/>
          <a:lstStyle/>
          <a:p>
            <a:pPr>
              <a:defRPr/>
            </a:pPr>
            <a:fld id="{968F8B2F-D8D7-104C-904F-380826CE8E95}" type="slidenum">
              <a:rPr lang="ru-RU" altLang="ru-RU" smtClean="0"/>
              <a:pPr>
                <a:defRPr/>
              </a:pPr>
              <a:t>10</a:t>
            </a:fld>
            <a:endParaRPr lang="ru-RU" altLang="ru-RU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790" y="6441946"/>
            <a:ext cx="1276350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7096" t="3101" r="8265" b="4383"/>
          <a:stretch/>
        </p:blipFill>
        <p:spPr>
          <a:xfrm>
            <a:off x="777158" y="1047750"/>
            <a:ext cx="2268071" cy="445156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t="2575" b="2353"/>
          <a:stretch/>
        </p:blipFill>
        <p:spPr>
          <a:xfrm>
            <a:off x="3589305" y="1043851"/>
            <a:ext cx="4940300" cy="445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168759"/>
      </p:ext>
    </p:extLst>
  </p:cSld>
  <p:clrMapOvr>
    <a:masterClrMapping/>
  </p:clrMapOvr>
  <p:transition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Скриншоты сайта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0"/>
          </p:nvPr>
        </p:nvSpPr>
        <p:spPr>
          <a:xfrm>
            <a:off x="4455319" y="6387844"/>
            <a:ext cx="461962" cy="365125"/>
          </a:xfrm>
        </p:spPr>
        <p:txBody>
          <a:bodyPr/>
          <a:lstStyle/>
          <a:p>
            <a:pPr>
              <a:defRPr/>
            </a:pPr>
            <a:fld id="{968F8B2F-D8D7-104C-904F-380826CE8E95}" type="slidenum">
              <a:rPr lang="ru-RU" altLang="ru-RU" smtClean="0"/>
              <a:pPr>
                <a:defRPr/>
              </a:pPr>
              <a:t>11</a:t>
            </a:fld>
            <a:endParaRPr lang="ru-RU" altLang="ru-RU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790" y="6441946"/>
            <a:ext cx="1276350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05" y="1047750"/>
            <a:ext cx="7712790" cy="543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89071"/>
      </p:ext>
    </p:extLst>
  </p:cSld>
  <p:clrMapOvr>
    <a:masterClrMapping/>
  </p:clrMapOvr>
  <p:transition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007" y="6402593"/>
            <a:ext cx="1276350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TextBox 4"/>
          <p:cNvSpPr txBox="1">
            <a:spLocks noChangeArrowheads="1"/>
          </p:cNvSpPr>
          <p:nvPr/>
        </p:nvSpPr>
        <p:spPr bwMode="auto">
          <a:xfrm>
            <a:off x="958850" y="2659063"/>
            <a:ext cx="72263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ru-RU" altLang="ru-RU" sz="4000" b="1"/>
              <a:t>Спасибо за внимание!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0596" y="3464606"/>
            <a:ext cx="8458200" cy="1500678"/>
          </a:xfrm>
        </p:spPr>
        <p:txBody>
          <a:bodyPr/>
          <a:lstStyle/>
          <a:p>
            <a:pPr marL="0" indent="0">
              <a:buFont typeface="Wingdings" charset="2"/>
              <a:buNone/>
            </a:pPr>
            <a:r>
              <a:rPr lang="ru-RU" altLang="x-none" sz="2000" b="1" dirty="0">
                <a:latin typeface="Arial" charset="0"/>
                <a:cs typeface="Arial" charset="0"/>
              </a:rPr>
              <a:t>Задачи:</a:t>
            </a:r>
          </a:p>
          <a:p>
            <a:pPr marL="0" indent="0"/>
            <a:r>
              <a:rPr lang="ru-RU" altLang="x-none" sz="2000" dirty="0" smtClean="0">
                <a:latin typeface="Arial" charset="0"/>
                <a:cs typeface="Arial" charset="0"/>
              </a:rPr>
              <a:t> Разработать умный контракт</a:t>
            </a:r>
          </a:p>
          <a:p>
            <a:pPr marL="0" indent="0"/>
            <a:r>
              <a:rPr lang="ru-RU" altLang="x-none" sz="2000" dirty="0" smtClean="0">
                <a:latin typeface="Arial" charset="0"/>
                <a:cs typeface="Arial" charset="0"/>
              </a:rPr>
              <a:t> Разработать </a:t>
            </a:r>
            <a:r>
              <a:rPr lang="en-US" altLang="x-none" sz="2000" dirty="0" smtClean="0">
                <a:latin typeface="Arial" charset="0"/>
                <a:cs typeface="Arial" charset="0"/>
              </a:rPr>
              <a:t>back-end </a:t>
            </a:r>
            <a:r>
              <a:rPr lang="ru-RU" altLang="x-none" sz="2000" dirty="0" smtClean="0">
                <a:latin typeface="Arial" charset="0"/>
                <a:cs typeface="Arial" charset="0"/>
              </a:rPr>
              <a:t>и </a:t>
            </a:r>
            <a:r>
              <a:rPr lang="en-US" altLang="x-none" sz="2000" dirty="0" smtClean="0">
                <a:latin typeface="Arial" charset="0"/>
                <a:cs typeface="Arial" charset="0"/>
              </a:rPr>
              <a:t>front-end </a:t>
            </a:r>
            <a:r>
              <a:rPr lang="ru-RU" altLang="x-none" sz="2000" dirty="0" smtClean="0">
                <a:latin typeface="Arial" charset="0"/>
                <a:cs typeface="Arial" charset="0"/>
              </a:rPr>
              <a:t>части сайта </a:t>
            </a:r>
          </a:p>
          <a:p>
            <a:pPr marL="0" indent="0"/>
            <a:r>
              <a:rPr lang="ru-RU" altLang="x-none" sz="2000" dirty="0" smtClean="0">
                <a:latin typeface="Arial" charset="0"/>
                <a:cs typeface="Arial" charset="0"/>
              </a:rPr>
              <a:t> Связать умный контракт и </a:t>
            </a:r>
            <a:r>
              <a:rPr lang="en-US" altLang="x-none" sz="2000" dirty="0" smtClean="0">
                <a:latin typeface="Arial" charset="0"/>
                <a:cs typeface="Arial" charset="0"/>
              </a:rPr>
              <a:t>front-end</a:t>
            </a:r>
            <a:r>
              <a:rPr lang="ru-RU" altLang="x-none" sz="2000" dirty="0" smtClean="0">
                <a:latin typeface="Arial" charset="0"/>
                <a:cs typeface="Arial" charset="0"/>
              </a:rPr>
              <a:t> часть сайта</a:t>
            </a:r>
            <a:endParaRPr lang="ru-RU" altLang="x-none" sz="2000" dirty="0">
              <a:latin typeface="Arial" charset="0"/>
              <a:cs typeface="Arial" charset="0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165" y="6446838"/>
            <a:ext cx="1276350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50596" y="2017174"/>
            <a:ext cx="78577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charset="2"/>
              <a:buNone/>
            </a:pPr>
            <a:r>
              <a:rPr lang="ru-RU" altLang="x-none" sz="2000" b="1" dirty="0"/>
              <a:t>Цель работы:</a:t>
            </a:r>
          </a:p>
          <a:p>
            <a:r>
              <a:rPr lang="ru-RU" altLang="x-none" sz="2000" dirty="0"/>
              <a:t>Разработка децентрализованного приложения </a:t>
            </a:r>
            <a:r>
              <a:rPr lang="ru-RU" altLang="x-none" sz="2000" dirty="0">
                <a:solidFill>
                  <a:srgbClr val="404040"/>
                </a:solidFill>
              </a:rPr>
              <a:t>с применением эскроу смарт-контракта на базе блокчейн платформы.</a:t>
            </a:r>
            <a:endParaRPr lang="ru-RU" altLang="x-none" sz="20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0"/>
          </p:nvPr>
        </p:nvSpPr>
        <p:spPr>
          <a:xfrm>
            <a:off x="4448715" y="6446838"/>
            <a:ext cx="461962" cy="365125"/>
          </a:xfrm>
        </p:spPr>
        <p:txBody>
          <a:bodyPr/>
          <a:lstStyle/>
          <a:p>
            <a:pPr>
              <a:defRPr/>
            </a:pPr>
            <a:fld id="{968F8B2F-D8D7-104C-904F-380826CE8E95}" type="slidenum">
              <a:rPr lang="ru-RU" altLang="ru-RU" smtClean="0"/>
              <a:pPr>
                <a:defRPr/>
              </a:pPr>
              <a:t>2</a:t>
            </a:fld>
            <a:endParaRPr lang="ru-RU" altLang="ru-RU" dirty="0"/>
          </a:p>
        </p:txBody>
      </p:sp>
      <p:sp>
        <p:nvSpPr>
          <p:cNvPr id="9" name="Заголовок 1"/>
          <p:cNvSpPr>
            <a:spLocks noGrp="1" noChangeArrowheads="1"/>
          </p:cNvSpPr>
          <p:nvPr>
            <p:ph type="title"/>
          </p:nvPr>
        </p:nvSpPr>
        <p:spPr>
          <a:xfrm>
            <a:off x="450596" y="388985"/>
            <a:ext cx="8458200" cy="887412"/>
          </a:xfrm>
        </p:spPr>
        <p:txBody>
          <a:bodyPr/>
          <a:lstStyle/>
          <a:p>
            <a:pPr algn="ctr"/>
            <a:r>
              <a:rPr lang="ru-RU" altLang="x-none" sz="2500" smtClean="0">
                <a:latin typeface="Arial" charset="0"/>
                <a:cs typeface="Arial" charset="0"/>
              </a:rPr>
              <a:t>Цели и задачи</a:t>
            </a:r>
            <a:endParaRPr lang="ru-RU" altLang="x-none" sz="2500" dirty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altLang="x-none" sz="2500" dirty="0" smtClean="0">
                <a:latin typeface="Arial" charset="0"/>
                <a:cs typeface="Arial" charset="0"/>
              </a:rPr>
              <a:t>Среды разработки умных контрактов</a:t>
            </a:r>
            <a:endParaRPr lang="ru-RU" altLang="x-none" sz="2500" dirty="0">
              <a:latin typeface="Arial" charset="0"/>
              <a:cs typeface="Arial" charset="0"/>
            </a:endParaRPr>
          </a:p>
        </p:txBody>
      </p:sp>
      <p:pic>
        <p:nvPicPr>
          <p:cNvPr id="921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241" y="6437057"/>
            <a:ext cx="1276350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41824" y="4770920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Remix IDE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5517893" y="4770920"/>
            <a:ext cx="213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Visual Studio Code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1809434"/>
            <a:ext cx="3754209" cy="284659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150" y="1809434"/>
            <a:ext cx="4318835" cy="2846598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0"/>
          </p:nvPr>
        </p:nvSpPr>
        <p:spPr>
          <a:xfrm>
            <a:off x="4455319" y="6373352"/>
            <a:ext cx="461962" cy="425911"/>
          </a:xfrm>
        </p:spPr>
        <p:txBody>
          <a:bodyPr/>
          <a:lstStyle/>
          <a:p>
            <a:pPr>
              <a:defRPr/>
            </a:pPr>
            <a:fld id="{968F8B2F-D8D7-104C-904F-380826CE8E95}" type="slidenum">
              <a:rPr lang="ru-RU" altLang="ru-RU" smtClean="0"/>
              <a:pPr>
                <a:defRPr/>
              </a:pPr>
              <a:t>3</a:t>
            </a:fld>
            <a:endParaRPr lang="ru-RU" altLang="ru-RU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altLang="x-none" dirty="0" smtClean="0">
                <a:latin typeface="Arial" charset="0"/>
                <a:cs typeface="Arial" charset="0"/>
              </a:rPr>
              <a:t>Создание базы данных на основе умного контракта</a:t>
            </a:r>
            <a:endParaRPr lang="ru-RU" altLang="x-none" dirty="0">
              <a:latin typeface="Arial" charset="0"/>
              <a:cs typeface="Arial" charset="0"/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050" y="6425531"/>
            <a:ext cx="1276350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566928" y="1377988"/>
            <a:ext cx="826433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accent6">
                    <a:lumMod val="75000"/>
                  </a:schemeClr>
                </a:solidFill>
              </a:rPr>
              <a:t>struct</a:t>
            </a:r>
            <a:r>
              <a:rPr lang="ru-RU" dirty="0" smtClean="0"/>
              <a:t> </a:t>
            </a:r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Order </a:t>
            </a:r>
            <a:r>
              <a:rPr lang="ru-RU" dirty="0" smtClean="0"/>
              <a:t>{</a:t>
            </a:r>
          </a:p>
          <a:p>
            <a:pPr lvl="1"/>
            <a:r>
              <a:rPr lang="ru-RU" dirty="0" smtClean="0">
                <a:solidFill>
                  <a:schemeClr val="accent4">
                    <a:lumMod val="75000"/>
                  </a:schemeClr>
                </a:solidFill>
              </a:rPr>
              <a:t>address</a:t>
            </a:r>
            <a:r>
              <a:rPr lang="ru-RU" dirty="0" smtClean="0">
                <a:solidFill>
                  <a:srgbClr val="92D050"/>
                </a:solidFill>
              </a:rPr>
              <a:t>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payable </a:t>
            </a:r>
            <a:r>
              <a:rPr lang="ru-RU" dirty="0"/>
              <a:t>buyer</a:t>
            </a:r>
            <a:r>
              <a:rPr lang="ru-RU" dirty="0" smtClean="0"/>
              <a:t>; </a:t>
            </a:r>
            <a:r>
              <a:rPr lang="ru-RU" dirty="0" smtClean="0">
                <a:solidFill>
                  <a:srgbClr val="92D050"/>
                </a:solidFill>
              </a:rPr>
              <a:t>//адрес покупателя</a:t>
            </a:r>
          </a:p>
          <a:p>
            <a:pPr lvl="1"/>
            <a:r>
              <a:rPr lang="ru-RU" dirty="0" smtClean="0">
                <a:solidFill>
                  <a:schemeClr val="accent4">
                    <a:lumMod val="75000"/>
                  </a:schemeClr>
                </a:solidFill>
              </a:rPr>
              <a:t>uint256 </a:t>
            </a:r>
            <a:r>
              <a:rPr lang="ru-RU" dirty="0" smtClean="0"/>
              <a:t>deposit</a:t>
            </a:r>
            <a:r>
              <a:rPr lang="en-US" dirty="0" smtClean="0"/>
              <a:t>;</a:t>
            </a:r>
            <a:r>
              <a:rPr lang="ru-RU" dirty="0" smtClean="0"/>
              <a:t> </a:t>
            </a:r>
            <a:r>
              <a:rPr lang="ru-RU" dirty="0" smtClean="0">
                <a:solidFill>
                  <a:srgbClr val="92D050"/>
                </a:solidFill>
              </a:rPr>
              <a:t>//Сумма покупки</a:t>
            </a:r>
            <a:endParaRPr lang="en-US" dirty="0" smtClean="0">
              <a:solidFill>
                <a:srgbClr val="92D050"/>
              </a:solidFill>
            </a:endParaRPr>
          </a:p>
          <a:p>
            <a:pPr lvl="1"/>
            <a:r>
              <a:rPr lang="ru-RU" dirty="0" smtClean="0"/>
              <a:t>State currentState; </a:t>
            </a:r>
            <a:r>
              <a:rPr lang="ru-RU" dirty="0" smtClean="0">
                <a:solidFill>
                  <a:srgbClr val="92D050"/>
                </a:solidFill>
              </a:rPr>
              <a:t>//Состояние заказа</a:t>
            </a:r>
            <a:endParaRPr lang="en-US" dirty="0" smtClean="0">
              <a:solidFill>
                <a:srgbClr val="92D050"/>
              </a:solidFill>
            </a:endParaRPr>
          </a:p>
          <a:p>
            <a:pPr lvl="1"/>
            <a:r>
              <a:rPr lang="ru-RU" dirty="0" smtClean="0">
                <a:solidFill>
                  <a:schemeClr val="accent4">
                    <a:lumMod val="75000"/>
                  </a:schemeClr>
                </a:solidFill>
              </a:rPr>
              <a:t>uint256 </a:t>
            </a:r>
            <a:r>
              <a:rPr lang="ru-RU" dirty="0"/>
              <a:t>OrderTime</a:t>
            </a:r>
            <a:r>
              <a:rPr lang="ru-RU" dirty="0" smtClean="0"/>
              <a:t>; </a:t>
            </a:r>
            <a:r>
              <a:rPr lang="ru-RU" dirty="0" smtClean="0">
                <a:solidFill>
                  <a:srgbClr val="92D050"/>
                </a:solidFill>
              </a:rPr>
              <a:t>//Время заказа</a:t>
            </a:r>
            <a:endParaRPr lang="en-US" dirty="0" smtClean="0">
              <a:solidFill>
                <a:srgbClr val="92D050"/>
              </a:solidFill>
            </a:endParaRPr>
          </a:p>
          <a:p>
            <a:r>
              <a:rPr lang="ru-RU" dirty="0" smtClean="0"/>
              <a:t>}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57200" y="3462552"/>
            <a:ext cx="8376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accent6">
                    <a:lumMod val="75000"/>
                  </a:schemeClr>
                </a:solidFill>
              </a:rPr>
              <a:t>mapping</a:t>
            </a:r>
            <a:r>
              <a:rPr lang="ru-RU" dirty="0" smtClean="0"/>
              <a:t>(</a:t>
            </a:r>
            <a:r>
              <a:rPr lang="ru-RU" dirty="0" smtClean="0">
                <a:solidFill>
                  <a:schemeClr val="accent4">
                    <a:lumMod val="75000"/>
                  </a:schemeClr>
                </a:solidFill>
              </a:rPr>
              <a:t>uint</a:t>
            </a:r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dirty="0"/>
              <a:t>=&gt; Order) order_list</a:t>
            </a:r>
            <a:r>
              <a:rPr lang="ru-RU" dirty="0" smtClean="0"/>
              <a:t>; </a:t>
            </a:r>
            <a:r>
              <a:rPr lang="ru-RU" dirty="0" smtClean="0">
                <a:solidFill>
                  <a:srgbClr val="92D050"/>
                </a:solidFill>
              </a:rPr>
              <a:t>//Создание </a:t>
            </a:r>
            <a:r>
              <a:rPr lang="ru-RU" dirty="0" err="1" smtClean="0">
                <a:solidFill>
                  <a:srgbClr val="92D050"/>
                </a:solidFill>
              </a:rPr>
              <a:t>маппинга</a:t>
            </a:r>
            <a:r>
              <a:rPr lang="ru-RU" dirty="0" smtClean="0">
                <a:solidFill>
                  <a:srgbClr val="92D050"/>
                </a:solidFill>
              </a:rPr>
              <a:t> для хранения заказов</a:t>
            </a:r>
            <a:endParaRPr lang="ru-RU" dirty="0">
              <a:solidFill>
                <a:srgbClr val="92D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4254455"/>
            <a:ext cx="3365500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ru-RU" sz="1600" b="1" dirty="0">
                <a:latin typeface="Arial" panose="020B0604020202020204" pitchFamily="34" charset="0"/>
              </a:rPr>
              <a:t>Преимущества: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ru-RU" sz="1600" dirty="0">
                <a:latin typeface="Arial" panose="020B0604020202020204" pitchFamily="34" charset="0"/>
              </a:rPr>
              <a:t>Децентрализация</a:t>
            </a:r>
            <a:r>
              <a:rPr lang="en-US" sz="1600" dirty="0">
                <a:latin typeface="Arial" panose="020B0604020202020204" pitchFamily="34" charset="0"/>
              </a:rPr>
              <a:t>;</a:t>
            </a:r>
            <a:endParaRPr lang="ru-RU" sz="1600" dirty="0">
              <a:latin typeface="Arial" panose="020B0604020202020204" pitchFamily="34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ru-RU" sz="1600" dirty="0">
                <a:latin typeface="Arial" panose="020B0604020202020204" pitchFamily="34" charset="0"/>
              </a:rPr>
              <a:t>Надежность</a:t>
            </a:r>
            <a:r>
              <a:rPr lang="en-US" sz="1600" dirty="0">
                <a:latin typeface="Arial" panose="020B0604020202020204" pitchFamily="34" charset="0"/>
              </a:rPr>
              <a:t>;</a:t>
            </a:r>
            <a:endParaRPr lang="ru-RU" sz="1600" dirty="0">
              <a:latin typeface="Arial" panose="020B0604020202020204" pitchFamily="34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ru-RU" sz="1600" dirty="0">
                <a:latin typeface="Arial" panose="020B0604020202020204" pitchFamily="34" charset="0"/>
              </a:rPr>
              <a:t>Прозрачность</a:t>
            </a:r>
            <a:r>
              <a:rPr lang="en-US" sz="1600" dirty="0">
                <a:latin typeface="Arial" panose="020B0604020202020204" pitchFamily="34" charset="0"/>
              </a:rPr>
              <a:t>;</a:t>
            </a:r>
            <a:endParaRPr lang="ru-RU" sz="1600" dirty="0">
              <a:latin typeface="Arial" panose="020B0604020202020204" pitchFamily="34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ru-RU" sz="1600" dirty="0">
                <a:latin typeface="Arial" panose="020B0604020202020204" pitchFamily="34" charset="0"/>
              </a:rPr>
              <a:t>Неизменяемость</a:t>
            </a:r>
            <a:r>
              <a:rPr lang="en-US" sz="1600" dirty="0" smtClean="0">
                <a:latin typeface="Arial" panose="020B0604020202020204" pitchFamily="34" charset="0"/>
              </a:rPr>
              <a:t>;</a:t>
            </a:r>
            <a:endParaRPr lang="ru-RU" sz="1600" dirty="0"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48162" y="4260805"/>
            <a:ext cx="4483100" cy="206210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ru-RU" sz="1600" b="1" dirty="0">
                <a:latin typeface="Arial" panose="020B0604020202020204" pitchFamily="34" charset="0"/>
              </a:rPr>
              <a:t>Недостатки: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ru-RU" sz="1600" dirty="0" smtClean="0">
                <a:latin typeface="Arial" panose="020B0604020202020204" pitchFamily="34" charset="0"/>
              </a:rPr>
              <a:t>Скорость;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ru-RU" sz="1600" dirty="0">
                <a:latin typeface="Arial" panose="020B0604020202020204" pitchFamily="34" charset="0"/>
              </a:rPr>
              <a:t>Сложность масштабируемости</a:t>
            </a:r>
            <a:r>
              <a:rPr lang="en-US" sz="1600" dirty="0" smtClean="0">
                <a:latin typeface="Arial" panose="020B0604020202020204" pitchFamily="34" charset="0"/>
              </a:rPr>
              <a:t>;</a:t>
            </a:r>
            <a:endParaRPr lang="ru-RU" sz="1600" dirty="0" smtClean="0">
              <a:latin typeface="Arial" panose="020B0604020202020204" pitchFamily="34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ru-RU" sz="1600" dirty="0" smtClean="0">
                <a:latin typeface="Arial" panose="020B0604020202020204" pitchFamily="34" charset="0"/>
              </a:rPr>
              <a:t>Цена</a:t>
            </a:r>
            <a:endParaRPr lang="ru-RU" sz="1600" dirty="0">
              <a:latin typeface="Arial" panose="020B0604020202020204" pitchFamily="34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endParaRPr lang="ru-RU" sz="1600" dirty="0" smtClean="0">
              <a:latin typeface="Arial" panose="020B0604020202020204" pitchFamily="34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endParaRPr lang="ru-RU" sz="1600" dirty="0">
              <a:latin typeface="Arial" panose="020B0604020202020204" pitchFamily="34" charset="0"/>
            </a:endParaRPr>
          </a:p>
          <a:p>
            <a:pPr eaLnBrk="1" hangingPunct="1">
              <a:defRPr/>
            </a:pPr>
            <a:endParaRPr lang="ru-RU" sz="1600" dirty="0">
              <a:latin typeface="Arial" panose="020B0604020202020204" pitchFamily="34" charset="0"/>
            </a:endParaRPr>
          </a:p>
          <a:p>
            <a:pPr eaLnBrk="1" hangingPunct="1">
              <a:defRPr/>
            </a:pPr>
            <a:endParaRPr lang="ru-RU" sz="1600" dirty="0">
              <a:latin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0"/>
          </p:nvPr>
        </p:nvSpPr>
        <p:spPr>
          <a:xfrm>
            <a:off x="4348162" y="6388226"/>
            <a:ext cx="461962" cy="365125"/>
          </a:xfrm>
        </p:spPr>
        <p:txBody>
          <a:bodyPr/>
          <a:lstStyle/>
          <a:p>
            <a:pPr>
              <a:defRPr/>
            </a:pPr>
            <a:fld id="{968F8B2F-D8D7-104C-904F-380826CE8E95}" type="slidenum">
              <a:rPr lang="ru-RU" altLang="ru-RU" smtClean="0"/>
              <a:pPr>
                <a:defRPr/>
              </a:pPr>
              <a:t>4</a:t>
            </a:fld>
            <a:endParaRPr lang="ru-RU" altLang="ru-RU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</p:cNvSpPr>
          <p:nvPr>
            <p:ph type="title"/>
          </p:nvPr>
        </p:nvSpPr>
        <p:spPr>
          <a:xfrm>
            <a:off x="991489" y="282258"/>
            <a:ext cx="7425436" cy="887412"/>
          </a:xfrm>
        </p:spPr>
        <p:txBody>
          <a:bodyPr/>
          <a:lstStyle/>
          <a:p>
            <a:pPr algn="ctr"/>
            <a:r>
              <a:rPr lang="ru-RU" altLang="x-none" dirty="0" smtClean="0">
                <a:latin typeface="Arial" charset="0"/>
                <a:cs typeface="Arial" charset="0"/>
              </a:rPr>
              <a:t>Взаимодействие </a:t>
            </a:r>
            <a:r>
              <a:rPr lang="ru-RU" altLang="x-none" smtClean="0">
                <a:latin typeface="Arial" charset="0"/>
                <a:cs typeface="Arial" charset="0"/>
              </a:rPr>
              <a:t>с умным </a:t>
            </a:r>
            <a:r>
              <a:rPr lang="ru-RU" altLang="x-none" dirty="0">
                <a:latin typeface="Arial" charset="0"/>
                <a:cs typeface="Arial" charset="0"/>
              </a:rPr>
              <a:t>контрактом</a:t>
            </a:r>
          </a:p>
        </p:txBody>
      </p:sp>
      <p:pic>
        <p:nvPicPr>
          <p:cNvPr id="1126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1517" y="6409531"/>
            <a:ext cx="1276350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15867" t="22207" r="17199" b="23748"/>
          <a:stretch/>
        </p:blipFill>
        <p:spPr>
          <a:xfrm>
            <a:off x="2642806" y="1169670"/>
            <a:ext cx="4122801" cy="187250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89" y="3689272"/>
            <a:ext cx="2929128" cy="249063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/>
          <a:srcRect l="4400" t="34533" r="38533" b="28963"/>
          <a:stretch/>
        </p:blipFill>
        <p:spPr>
          <a:xfrm>
            <a:off x="4535424" y="4236282"/>
            <a:ext cx="3881501" cy="1396615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0"/>
          </p:nvPr>
        </p:nvSpPr>
        <p:spPr>
          <a:xfrm>
            <a:off x="4473225" y="6372226"/>
            <a:ext cx="461962" cy="365125"/>
          </a:xfrm>
        </p:spPr>
        <p:txBody>
          <a:bodyPr/>
          <a:lstStyle/>
          <a:p>
            <a:pPr>
              <a:defRPr/>
            </a:pPr>
            <a:fld id="{4B1550DE-8B86-034F-A96B-4D84536AA6FC}" type="slidenum">
              <a:rPr lang="ru-RU" altLang="ru-RU" smtClean="0"/>
              <a:pPr>
                <a:defRPr/>
              </a:pPr>
              <a:t>5</a:t>
            </a:fld>
            <a:endParaRPr lang="ru-RU" altLang="ru-RU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altLang="x-none" sz="2500" dirty="0" smtClean="0">
                <a:latin typeface="Arial" charset="0"/>
                <a:cs typeface="Arial" charset="0"/>
              </a:rPr>
              <a:t>Варианты взаимодействие </a:t>
            </a:r>
            <a:r>
              <a:rPr lang="ru-RU" altLang="x-none" sz="2500" dirty="0">
                <a:latin typeface="Arial" charset="0"/>
                <a:cs typeface="Arial" charset="0"/>
              </a:rPr>
              <a:t>с </a:t>
            </a:r>
            <a:r>
              <a:rPr lang="ru-RU" altLang="x-none" sz="2500" dirty="0" smtClean="0">
                <a:latin typeface="Arial" charset="0"/>
                <a:cs typeface="Arial" charset="0"/>
              </a:rPr>
              <a:t>контрактом</a:t>
            </a:r>
            <a:endParaRPr lang="ru-RU" altLang="x-none" sz="2500" dirty="0">
              <a:latin typeface="Arial" charset="0"/>
              <a:cs typeface="Arial" charset="0"/>
            </a:endParaRP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49" y="6400541"/>
            <a:ext cx="1276350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44" y="1185716"/>
            <a:ext cx="7345680" cy="223799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744" y="3802736"/>
            <a:ext cx="7345680" cy="22037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48328" y="3305535"/>
            <a:ext cx="104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web3.py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4148328" y="6006440"/>
            <a:ext cx="104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web3.js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1686" y="4362196"/>
            <a:ext cx="952500" cy="889000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0"/>
          </p:nvPr>
        </p:nvSpPr>
        <p:spPr>
          <a:xfrm>
            <a:off x="4441603" y="6363236"/>
            <a:ext cx="461962" cy="365125"/>
          </a:xfrm>
        </p:spPr>
        <p:txBody>
          <a:bodyPr/>
          <a:lstStyle/>
          <a:p>
            <a:pPr>
              <a:defRPr/>
            </a:pPr>
            <a:fld id="{968F8B2F-D8D7-104C-904F-380826CE8E95}" type="slidenum">
              <a:rPr lang="ru-RU" altLang="ru-RU" smtClean="0"/>
              <a:pPr>
                <a:defRPr/>
              </a:pPr>
              <a:t>6</a:t>
            </a:fld>
            <a:endParaRPr lang="ru-RU" altLang="ru-RU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altLang="x-none" sz="2500" dirty="0">
                <a:latin typeface="Arial" charset="0"/>
                <a:cs typeface="Arial" charset="0"/>
              </a:rPr>
              <a:t>Взаимодействие с </a:t>
            </a:r>
            <a:r>
              <a:rPr lang="ru-RU" altLang="x-none" sz="2500" dirty="0" smtClean="0">
                <a:latin typeface="Arial" charset="0"/>
                <a:cs typeface="Arial" charset="0"/>
              </a:rPr>
              <a:t>умным контрактом при помощи </a:t>
            </a:r>
            <a:r>
              <a:rPr lang="en-US" altLang="x-none" sz="2500" dirty="0" smtClean="0">
                <a:latin typeface="Arial" charset="0"/>
                <a:cs typeface="Arial" charset="0"/>
              </a:rPr>
              <a:t>web3.js</a:t>
            </a:r>
            <a:endParaRPr lang="ru-RU" altLang="x-none" sz="2500" dirty="0">
              <a:latin typeface="Arial" charset="0"/>
              <a:cs typeface="Arial" charset="0"/>
            </a:endParaRP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790" y="6409735"/>
            <a:ext cx="1276350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460" y="1193648"/>
            <a:ext cx="7345680" cy="220370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927604" y="3885152"/>
            <a:ext cx="351739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NewRomanPSMT" charset="0"/>
              </a:rPr>
              <a:t>API (</a:t>
            </a:r>
            <a:r>
              <a:rPr lang="ru-RU" dirty="0">
                <a:latin typeface="MS" charset="0"/>
              </a:rPr>
              <a:t>​</a:t>
            </a:r>
            <a:r>
              <a:rPr lang="ru-RU" dirty="0" smtClean="0">
                <a:solidFill>
                  <a:srgbClr val="1E1E21"/>
                </a:solidFill>
                <a:latin typeface="TimesNewRomanPSMT" charset="0"/>
              </a:rPr>
              <a:t>Программный интерфейс </a:t>
            </a:r>
            <a:r>
              <a:rPr lang="ru-RU" dirty="0">
                <a:solidFill>
                  <a:srgbClr val="1E1E21"/>
                </a:solidFill>
                <a:latin typeface="TimesNewRomanPSMT" charset="0"/>
              </a:rPr>
              <a:t>приложения</a:t>
            </a:r>
            <a:r>
              <a:rPr lang="ru-RU" dirty="0">
                <a:latin typeface="TimesNewRomanPSMT" charset="0"/>
              </a:rPr>
              <a:t>)</a:t>
            </a:r>
            <a:r>
              <a:rPr lang="ru-RU" dirty="0">
                <a:solidFill>
                  <a:srgbClr val="1E1E21"/>
                </a:solidFill>
                <a:latin typeface="MS" charset="0"/>
              </a:rPr>
              <a:t>​ </a:t>
            </a:r>
            <a:r>
              <a:rPr lang="ru-RU" dirty="0">
                <a:latin typeface="TimesNewRomanPSMT" charset="0"/>
              </a:rPr>
              <a:t>— это описание способов, то есть набор классов, структур, функций или процедур, которыми одна программа может </a:t>
            </a:r>
            <a:r>
              <a:rPr lang="ru-RU" dirty="0" smtClean="0">
                <a:latin typeface="TimesNewRomanPSMT" charset="0"/>
              </a:rPr>
              <a:t>взаимодействовать </a:t>
            </a:r>
            <a:r>
              <a:rPr lang="ru-RU" dirty="0">
                <a:latin typeface="TimesNewRomanPSMT" charset="0"/>
              </a:rPr>
              <a:t>с </a:t>
            </a:r>
            <a:r>
              <a:rPr lang="ru-RU" dirty="0" smtClean="0">
                <a:latin typeface="TimesNewRomanPSMT" charset="0"/>
              </a:rPr>
              <a:t>друго</a:t>
            </a:r>
            <a:r>
              <a:rPr lang="ru-RU" dirty="0">
                <a:latin typeface="TimesNewRomanPSMT" charset="0"/>
              </a:rPr>
              <a:t>й</a:t>
            </a:r>
            <a:r>
              <a:rPr lang="ru-RU" dirty="0" smtClean="0">
                <a:latin typeface="TimesNewRomanPSMT" charset="0"/>
              </a:rPr>
              <a:t>. </a:t>
            </a:r>
            <a:endParaRPr lang="ru-RU" dirty="0">
              <a:effectLst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0"/>
          </p:nvPr>
        </p:nvSpPr>
        <p:spPr>
          <a:xfrm>
            <a:off x="4455319" y="6372430"/>
            <a:ext cx="461962" cy="365125"/>
          </a:xfrm>
        </p:spPr>
        <p:txBody>
          <a:bodyPr/>
          <a:lstStyle/>
          <a:p>
            <a:pPr>
              <a:defRPr/>
            </a:pPr>
            <a:fld id="{968F8B2F-D8D7-104C-904F-380826CE8E95}" type="slidenum">
              <a:rPr lang="ru-RU" altLang="ru-RU" smtClean="0"/>
              <a:pPr>
                <a:defRPr/>
              </a:pPr>
              <a:t>7</a:t>
            </a:fld>
            <a:endParaRPr lang="ru-RU" altLang="ru-RU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altLang="x-none" dirty="0" smtClean="0">
                <a:latin typeface="Arial" charset="0"/>
                <a:cs typeface="Arial" charset="0"/>
              </a:rPr>
              <a:t>Пример взаимодействия с </a:t>
            </a:r>
            <a:r>
              <a:rPr lang="ru-RU" altLang="x-none" dirty="0">
                <a:latin typeface="Arial" charset="0"/>
                <a:cs typeface="Arial" charset="0"/>
              </a:rPr>
              <a:t>умным контрактом при помощи </a:t>
            </a:r>
            <a:r>
              <a:rPr lang="en-US" altLang="x-none" dirty="0">
                <a:latin typeface="Arial" charset="0"/>
                <a:cs typeface="Arial" charset="0"/>
              </a:rPr>
              <a:t>web3.js</a:t>
            </a:r>
            <a:endParaRPr lang="ru-RU" altLang="x-none" dirty="0">
              <a:latin typeface="Arial" charset="0"/>
              <a:cs typeface="Arial" charset="0"/>
            </a:endParaRPr>
          </a:p>
        </p:txBody>
      </p:sp>
      <p:pic>
        <p:nvPicPr>
          <p:cNvPr id="1434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042" y="6426487"/>
            <a:ext cx="1276350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152400" y="1047750"/>
            <a:ext cx="87630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00" dirty="0">
                <a:solidFill>
                  <a:schemeClr val="accent6">
                    <a:lumMod val="50000"/>
                  </a:schemeClr>
                </a:solidFill>
              </a:rPr>
              <a:t>function</a:t>
            </a:r>
            <a:r>
              <a:rPr lang="ru-RU" sz="15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sz="1500" dirty="0" smtClean="0">
                <a:solidFill>
                  <a:schemeClr val="accent5">
                    <a:lumMod val="75000"/>
                  </a:schemeClr>
                </a:solidFill>
              </a:rPr>
              <a:t>cancelOrder_user</a:t>
            </a:r>
            <a:r>
              <a:rPr lang="ru-RU" sz="1500" dirty="0" smtClean="0"/>
              <a:t>(</a:t>
            </a:r>
            <a:r>
              <a:rPr lang="ru-RU" sz="1500" dirty="0" smtClean="0">
                <a:solidFill>
                  <a:schemeClr val="accent6">
                    <a:lumMod val="75000"/>
                  </a:schemeClr>
                </a:solidFill>
              </a:rPr>
              <a:t>id_order</a:t>
            </a:r>
            <a:r>
              <a:rPr lang="ru-RU" sz="1500" dirty="0" smtClean="0"/>
              <a:t>){ </a:t>
            </a:r>
            <a:r>
              <a:rPr lang="ru-RU" sz="1500" dirty="0" smtClean="0">
                <a:solidFill>
                  <a:srgbClr val="92D050"/>
                </a:solidFill>
              </a:rPr>
              <a:t>//Объявляем </a:t>
            </a:r>
            <a:r>
              <a:rPr lang="en-US" sz="1500" dirty="0" smtClean="0">
                <a:solidFill>
                  <a:srgbClr val="92D050"/>
                </a:solidFill>
              </a:rPr>
              <a:t>JavaScript </a:t>
            </a:r>
            <a:r>
              <a:rPr lang="ru-RU" sz="1500" dirty="0" smtClean="0">
                <a:solidFill>
                  <a:srgbClr val="92D050"/>
                </a:solidFill>
              </a:rPr>
              <a:t>функцию </a:t>
            </a:r>
            <a:endParaRPr lang="en-US" sz="1500" dirty="0" smtClean="0">
              <a:solidFill>
                <a:srgbClr val="92D050"/>
              </a:solidFill>
            </a:endParaRPr>
          </a:p>
          <a:p>
            <a:r>
              <a:rPr lang="en-US" sz="1500" dirty="0" smtClean="0"/>
              <a:t>    </a:t>
            </a:r>
            <a:r>
              <a:rPr lang="ru-RU" sz="1500" dirty="0" smtClean="0">
                <a:solidFill>
                  <a:schemeClr val="accent5">
                    <a:lumMod val="75000"/>
                  </a:schemeClr>
                </a:solidFill>
              </a:rPr>
              <a:t>connect</a:t>
            </a:r>
            <a:r>
              <a:rPr lang="ru-RU" sz="1500" dirty="0" smtClean="0"/>
              <a:t>(); </a:t>
            </a:r>
            <a:r>
              <a:rPr lang="ru-RU" sz="1500" dirty="0" smtClean="0">
                <a:solidFill>
                  <a:srgbClr val="92D050"/>
                </a:solidFill>
              </a:rPr>
              <a:t>//Вызываем </a:t>
            </a:r>
            <a:r>
              <a:rPr lang="en-US" sz="1500" dirty="0" smtClean="0">
                <a:solidFill>
                  <a:srgbClr val="92D050"/>
                </a:solidFill>
              </a:rPr>
              <a:t>JavaScript </a:t>
            </a:r>
            <a:r>
              <a:rPr lang="ru-RU" sz="1500" dirty="0" smtClean="0">
                <a:solidFill>
                  <a:srgbClr val="92D050"/>
                </a:solidFill>
              </a:rPr>
              <a:t>функцию, для подключения к </a:t>
            </a:r>
            <a:r>
              <a:rPr lang="en-US" sz="1500" dirty="0" smtClean="0">
                <a:solidFill>
                  <a:srgbClr val="92D050"/>
                </a:solidFill>
              </a:rPr>
              <a:t>web3.js</a:t>
            </a:r>
            <a:endParaRPr lang="en-US" sz="1500" dirty="0" smtClean="0"/>
          </a:p>
          <a:p>
            <a:r>
              <a:rPr lang="en-US" sz="1500" dirty="0" smtClean="0"/>
              <a:t>    </a:t>
            </a:r>
            <a:r>
              <a:rPr lang="ru-RU" sz="1500" dirty="0" smtClean="0">
                <a:solidFill>
                  <a:schemeClr val="accent6">
                    <a:lumMod val="50000"/>
                  </a:schemeClr>
                </a:solidFill>
              </a:rPr>
              <a:t>var</a:t>
            </a:r>
            <a:r>
              <a:rPr lang="ru-RU" sz="1500" dirty="0" smtClean="0"/>
              <a:t> </a:t>
            </a:r>
            <a:r>
              <a:rPr lang="ru-RU" sz="1500" dirty="0">
                <a:solidFill>
                  <a:schemeClr val="accent6">
                    <a:lumMod val="75000"/>
                  </a:schemeClr>
                </a:solidFill>
              </a:rPr>
              <a:t>contract</a:t>
            </a:r>
            <a:r>
              <a:rPr lang="ru-RU" sz="1500" dirty="0"/>
              <a:t> = </a:t>
            </a:r>
            <a:r>
              <a:rPr lang="ru-RU" sz="1500" dirty="0">
                <a:solidFill>
                  <a:schemeClr val="accent5">
                    <a:lumMod val="75000"/>
                  </a:schemeClr>
                </a:solidFill>
              </a:rPr>
              <a:t>initContract</a:t>
            </a:r>
            <a:r>
              <a:rPr lang="ru-RU" sz="1500" dirty="0" smtClean="0"/>
              <a:t>();</a:t>
            </a:r>
            <a:r>
              <a:rPr lang="en-US" sz="1500" dirty="0" smtClean="0"/>
              <a:t> </a:t>
            </a:r>
            <a:r>
              <a:rPr lang="ru-RU" sz="1500" dirty="0" smtClean="0">
                <a:solidFill>
                  <a:srgbClr val="92D050"/>
                </a:solidFill>
              </a:rPr>
              <a:t>//Создаем сущность контракта, вызвав функцию инициализации</a:t>
            </a:r>
            <a:endParaRPr lang="en-US" sz="1500" dirty="0" smtClean="0"/>
          </a:p>
          <a:p>
            <a:r>
              <a:rPr lang="en-US" sz="1500" dirty="0" smtClean="0"/>
              <a:t>    </a:t>
            </a:r>
            <a:r>
              <a:rPr lang="ru-RU" sz="1500" dirty="0" smtClean="0">
                <a:solidFill>
                  <a:schemeClr val="accent6">
                    <a:lumMod val="75000"/>
                  </a:schemeClr>
                </a:solidFill>
              </a:rPr>
              <a:t>contract</a:t>
            </a:r>
            <a:r>
              <a:rPr lang="ru-RU" sz="1500" dirty="0" smtClean="0"/>
              <a:t>.</a:t>
            </a:r>
            <a:r>
              <a:rPr lang="ru-RU" sz="1500" dirty="0" smtClean="0">
                <a:solidFill>
                  <a:schemeClr val="accent5">
                    <a:lumMod val="75000"/>
                  </a:schemeClr>
                </a:solidFill>
              </a:rPr>
              <a:t>CancelOrder</a:t>
            </a:r>
            <a:r>
              <a:rPr lang="ru-RU" sz="1500" dirty="0" smtClean="0"/>
              <a:t>(</a:t>
            </a:r>
            <a:r>
              <a:rPr lang="ru-RU" sz="1500" dirty="0" smtClean="0">
                <a:solidFill>
                  <a:schemeClr val="accent6">
                    <a:lumMod val="75000"/>
                  </a:schemeClr>
                </a:solidFill>
              </a:rPr>
              <a:t>id_order</a:t>
            </a:r>
            <a:r>
              <a:rPr lang="ru-RU" sz="1500" dirty="0"/>
              <a:t>, </a:t>
            </a:r>
            <a:r>
              <a:rPr lang="ru-RU" sz="1500" dirty="0">
                <a:solidFill>
                  <a:schemeClr val="accent6">
                    <a:lumMod val="50000"/>
                  </a:schemeClr>
                </a:solidFill>
              </a:rPr>
              <a:t>function</a:t>
            </a:r>
            <a:r>
              <a:rPr lang="ru-RU" sz="1500" dirty="0"/>
              <a:t> (</a:t>
            </a:r>
            <a:r>
              <a:rPr lang="ru-RU" sz="1500" dirty="0">
                <a:solidFill>
                  <a:schemeClr val="accent6">
                    <a:lumMod val="75000"/>
                  </a:schemeClr>
                </a:solidFill>
              </a:rPr>
              <a:t>error</a:t>
            </a:r>
            <a:r>
              <a:rPr lang="ru-RU" sz="1500" dirty="0"/>
              <a:t>, </a:t>
            </a:r>
            <a:r>
              <a:rPr lang="ru-RU" sz="1500" dirty="0">
                <a:solidFill>
                  <a:schemeClr val="accent6">
                    <a:lumMod val="75000"/>
                  </a:schemeClr>
                </a:solidFill>
              </a:rPr>
              <a:t>result</a:t>
            </a:r>
            <a:r>
              <a:rPr lang="ru-RU" sz="1500" dirty="0"/>
              <a:t>) </a:t>
            </a:r>
            <a:r>
              <a:rPr lang="ru-RU" sz="1500" dirty="0" smtClean="0"/>
              <a:t>{ </a:t>
            </a:r>
            <a:r>
              <a:rPr lang="ru-RU" sz="1500" dirty="0" smtClean="0">
                <a:solidFill>
                  <a:srgbClr val="92D050"/>
                </a:solidFill>
              </a:rPr>
              <a:t>//Вызываем </a:t>
            </a:r>
            <a:r>
              <a:rPr lang="en-US" sz="1500" dirty="0" smtClean="0">
                <a:solidFill>
                  <a:srgbClr val="92D050"/>
                </a:solidFill>
              </a:rPr>
              <a:t>Solidity </a:t>
            </a:r>
            <a:r>
              <a:rPr lang="ru-RU" sz="1500" dirty="0" smtClean="0">
                <a:solidFill>
                  <a:srgbClr val="92D050"/>
                </a:solidFill>
              </a:rPr>
              <a:t>функции </a:t>
            </a:r>
            <a:r>
              <a:rPr lang="ru-RU" sz="1500" dirty="0" smtClean="0"/>
              <a:t>   </a:t>
            </a:r>
            <a:endParaRPr lang="en-US" sz="1500" dirty="0" smtClean="0"/>
          </a:p>
          <a:p>
            <a:r>
              <a:rPr lang="en-US" sz="1500" dirty="0"/>
              <a:t> </a:t>
            </a:r>
            <a:r>
              <a:rPr lang="en-US" sz="1500" dirty="0" smtClean="0"/>
              <a:t>       </a:t>
            </a:r>
            <a:r>
              <a:rPr lang="ru-RU" sz="1500" dirty="0" smtClean="0">
                <a:solidFill>
                  <a:schemeClr val="accent4">
                    <a:lumMod val="75000"/>
                  </a:schemeClr>
                </a:solidFill>
              </a:rPr>
              <a:t>if</a:t>
            </a:r>
            <a:r>
              <a:rPr lang="ru-RU" sz="1500" dirty="0" smtClean="0"/>
              <a:t> </a:t>
            </a:r>
            <a:r>
              <a:rPr lang="ru-RU" sz="1500" dirty="0"/>
              <a:t>(!</a:t>
            </a:r>
            <a:r>
              <a:rPr lang="ru-RU" sz="1500" dirty="0">
                <a:solidFill>
                  <a:schemeClr val="accent6">
                    <a:lumMod val="75000"/>
                  </a:schemeClr>
                </a:solidFill>
              </a:rPr>
              <a:t>error</a:t>
            </a:r>
            <a:r>
              <a:rPr lang="ru-RU" sz="1500" dirty="0"/>
              <a:t>) </a:t>
            </a:r>
            <a:r>
              <a:rPr lang="ru-RU" sz="1500" dirty="0" smtClean="0">
                <a:solidFill>
                  <a:srgbClr val="92D050"/>
                </a:solidFill>
              </a:rPr>
              <a:t>//Обрабатываем результат</a:t>
            </a:r>
            <a:endParaRPr lang="ru-RU" sz="1500" dirty="0" smtClean="0"/>
          </a:p>
          <a:p>
            <a:r>
              <a:rPr lang="ru-RU" sz="1500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ru-RU" sz="1500" dirty="0" smtClean="0">
                <a:solidFill>
                  <a:schemeClr val="accent6">
                    <a:lumMod val="75000"/>
                  </a:schemeClr>
                </a:solidFill>
              </a:rPr>
              <a:t>console</a:t>
            </a:r>
            <a:r>
              <a:rPr lang="ru-RU" sz="1500" dirty="0" smtClean="0"/>
              <a:t>.</a:t>
            </a:r>
            <a:r>
              <a:rPr lang="ru-RU" sz="1500" dirty="0" smtClean="0">
                <a:solidFill>
                  <a:schemeClr val="accent5">
                    <a:lumMod val="75000"/>
                  </a:schemeClr>
                </a:solidFill>
              </a:rPr>
              <a:t>log</a:t>
            </a:r>
            <a:r>
              <a:rPr lang="ru-RU" sz="1500" dirty="0" smtClean="0"/>
              <a:t>(</a:t>
            </a:r>
            <a:r>
              <a:rPr lang="ru-RU" sz="1500" dirty="0" smtClean="0">
                <a:solidFill>
                  <a:schemeClr val="accent6">
                    <a:lumMod val="75000"/>
                  </a:schemeClr>
                </a:solidFill>
              </a:rPr>
              <a:t>result</a:t>
            </a:r>
            <a:r>
              <a:rPr lang="ru-RU" sz="1500" dirty="0"/>
              <a:t>);       </a:t>
            </a:r>
            <a:endParaRPr lang="en-US" sz="1500" dirty="0" smtClean="0"/>
          </a:p>
          <a:p>
            <a:r>
              <a:rPr lang="en-US" sz="1500" dirty="0" smtClean="0"/>
              <a:t>        </a:t>
            </a:r>
            <a:r>
              <a:rPr lang="ru-RU" sz="1500" dirty="0" smtClean="0">
                <a:solidFill>
                  <a:schemeClr val="accent4">
                    <a:lumMod val="75000"/>
                  </a:schemeClr>
                </a:solidFill>
              </a:rPr>
              <a:t>else            </a:t>
            </a:r>
            <a:endParaRPr lang="en-US" sz="1500" dirty="0" smtClean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500" dirty="0" smtClean="0"/>
              <a:t>            </a:t>
            </a:r>
            <a:r>
              <a:rPr lang="ru-RU" sz="1500" dirty="0" smtClean="0">
                <a:solidFill>
                  <a:schemeClr val="accent6">
                    <a:lumMod val="75000"/>
                  </a:schemeClr>
                </a:solidFill>
              </a:rPr>
              <a:t>console</a:t>
            </a:r>
            <a:r>
              <a:rPr lang="ru-RU" sz="1500" dirty="0" smtClean="0"/>
              <a:t>.</a:t>
            </a:r>
            <a:r>
              <a:rPr lang="ru-RU" sz="1500" dirty="0" smtClean="0">
                <a:solidFill>
                  <a:schemeClr val="accent5">
                    <a:lumMod val="75000"/>
                  </a:schemeClr>
                </a:solidFill>
              </a:rPr>
              <a:t>error</a:t>
            </a:r>
            <a:r>
              <a:rPr lang="ru-RU" sz="1500" dirty="0" smtClean="0"/>
              <a:t>(</a:t>
            </a:r>
            <a:r>
              <a:rPr lang="ru-RU" sz="1500" dirty="0" smtClean="0">
                <a:solidFill>
                  <a:schemeClr val="accent6">
                    <a:lumMod val="75000"/>
                  </a:schemeClr>
                </a:solidFill>
              </a:rPr>
              <a:t>error</a:t>
            </a:r>
            <a:r>
              <a:rPr lang="ru-RU" sz="1500" dirty="0"/>
              <a:t>);    </a:t>
            </a:r>
            <a:endParaRPr lang="en-US" sz="1500" dirty="0" smtClean="0"/>
          </a:p>
          <a:p>
            <a:r>
              <a:rPr lang="en-US" sz="1500" dirty="0" smtClean="0"/>
              <a:t>    </a:t>
            </a:r>
            <a:r>
              <a:rPr lang="ru-RU" sz="1500" dirty="0" smtClean="0"/>
              <a:t>});</a:t>
            </a:r>
            <a:r>
              <a:rPr lang="ru-RU" sz="1500" dirty="0"/>
              <a:t>		</a:t>
            </a:r>
            <a:endParaRPr lang="en-US" sz="1500" dirty="0" smtClean="0"/>
          </a:p>
          <a:p>
            <a:r>
              <a:rPr lang="ru-RU" sz="1500" dirty="0" smtClean="0"/>
              <a:t>}</a:t>
            </a:r>
            <a:endParaRPr lang="ru-RU" sz="1500" dirty="0"/>
          </a:p>
        </p:txBody>
      </p:sp>
      <p:sp>
        <p:nvSpPr>
          <p:cNvPr id="8" name="TextBox 7"/>
          <p:cNvSpPr txBox="1"/>
          <p:nvPr/>
        </p:nvSpPr>
        <p:spPr>
          <a:xfrm>
            <a:off x="152400" y="3430320"/>
            <a:ext cx="9057544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6">
                    <a:lumMod val="50000"/>
                  </a:schemeClr>
                </a:solidFill>
              </a:rPr>
              <a:t>function</a:t>
            </a:r>
            <a:r>
              <a:rPr lang="en-US" sz="1500" dirty="0"/>
              <a:t> </a:t>
            </a:r>
            <a:r>
              <a:rPr lang="en-US" sz="1500" dirty="0" smtClean="0">
                <a:solidFill>
                  <a:schemeClr val="accent5">
                    <a:lumMod val="75000"/>
                  </a:schemeClr>
                </a:solidFill>
              </a:rPr>
              <a:t>initContract</a:t>
            </a:r>
            <a:r>
              <a:rPr lang="en-US" sz="1500" dirty="0" smtClean="0"/>
              <a:t>() { </a:t>
            </a:r>
            <a:r>
              <a:rPr lang="ru-RU" sz="1500" dirty="0" smtClean="0">
                <a:solidFill>
                  <a:srgbClr val="92D050"/>
                </a:solidFill>
              </a:rPr>
              <a:t>//</a:t>
            </a:r>
            <a:r>
              <a:rPr lang="ru-RU" sz="1500" dirty="0">
                <a:solidFill>
                  <a:srgbClr val="92D050"/>
                </a:solidFill>
              </a:rPr>
              <a:t>Объявляем </a:t>
            </a:r>
            <a:r>
              <a:rPr lang="en-US" sz="1500" dirty="0">
                <a:solidFill>
                  <a:srgbClr val="92D050"/>
                </a:solidFill>
              </a:rPr>
              <a:t>JavaScript </a:t>
            </a:r>
            <a:r>
              <a:rPr lang="ru-RU" sz="1500" dirty="0">
                <a:solidFill>
                  <a:srgbClr val="92D050"/>
                </a:solidFill>
              </a:rPr>
              <a:t>функцию</a:t>
            </a:r>
            <a:r>
              <a:rPr lang="en-US" sz="1500" dirty="0" smtClean="0"/>
              <a:t>  </a:t>
            </a:r>
          </a:p>
          <a:p>
            <a:r>
              <a:rPr lang="en-US" sz="1500" dirty="0" smtClean="0"/>
              <a:t>    </a:t>
            </a:r>
            <a:r>
              <a:rPr lang="en-US" sz="1500" dirty="0" smtClean="0">
                <a:solidFill>
                  <a:schemeClr val="accent6">
                    <a:lumMod val="50000"/>
                  </a:schemeClr>
                </a:solidFill>
              </a:rPr>
              <a:t>const </a:t>
            </a:r>
            <a:r>
              <a:rPr lang="en-US" sz="1500" dirty="0">
                <a:solidFill>
                  <a:srgbClr val="00B0F0"/>
                </a:solidFill>
              </a:rPr>
              <a:t>abi </a:t>
            </a:r>
            <a:r>
              <a:rPr lang="en-US" sz="1500" dirty="0"/>
              <a:t>= </a:t>
            </a:r>
            <a:r>
              <a:rPr lang="en-US" sz="1500" dirty="0" smtClean="0"/>
              <a:t>[{abi}] </a:t>
            </a:r>
            <a:r>
              <a:rPr lang="ru-RU" sz="1500" dirty="0" smtClean="0">
                <a:solidFill>
                  <a:srgbClr val="92D050"/>
                </a:solidFill>
              </a:rPr>
              <a:t>//Задаем </a:t>
            </a:r>
            <a:r>
              <a:rPr lang="en-US" sz="1500" dirty="0" smtClean="0">
                <a:solidFill>
                  <a:srgbClr val="92D050"/>
                </a:solidFill>
              </a:rPr>
              <a:t>ABI</a:t>
            </a:r>
            <a:endParaRPr lang="en-US" sz="1500" dirty="0" smtClean="0"/>
          </a:p>
          <a:p>
            <a:r>
              <a:rPr lang="en-US" sz="1500" dirty="0" smtClean="0"/>
              <a:t>    </a:t>
            </a:r>
            <a:r>
              <a:rPr lang="en-US" sz="1500" dirty="0" smtClean="0">
                <a:solidFill>
                  <a:schemeClr val="accent6">
                    <a:lumMod val="50000"/>
                  </a:schemeClr>
                </a:solidFill>
              </a:rPr>
              <a:t>const </a:t>
            </a:r>
            <a:r>
              <a:rPr lang="en-US" sz="1500" dirty="0">
                <a:solidFill>
                  <a:srgbClr val="00B0F0"/>
                </a:solidFill>
              </a:rPr>
              <a:t>contract_Address </a:t>
            </a:r>
            <a:r>
              <a:rPr lang="en-US" sz="1500" dirty="0"/>
              <a:t>= </a:t>
            </a:r>
            <a:r>
              <a:rPr lang="en-US" sz="1500" dirty="0" smtClean="0"/>
              <a:t>{</a:t>
            </a:r>
            <a:r>
              <a:rPr lang="ru-RU" sz="1500" dirty="0" smtClean="0"/>
              <a:t> </a:t>
            </a:r>
            <a:r>
              <a:rPr lang="ru-RU" sz="1500" dirty="0" smtClean="0">
                <a:solidFill>
                  <a:srgbClr val="92D050"/>
                </a:solidFill>
              </a:rPr>
              <a:t>//Задаем контракт, где 3 – номер сети, а далее адрес контракта</a:t>
            </a:r>
            <a:endParaRPr lang="en-US" sz="1500" dirty="0" smtClean="0"/>
          </a:p>
          <a:p>
            <a:r>
              <a:rPr lang="en-US" sz="1500" dirty="0"/>
              <a:t> </a:t>
            </a:r>
            <a:r>
              <a:rPr lang="en-US" sz="1500" dirty="0" smtClean="0"/>
              <a:t>       </a:t>
            </a:r>
            <a:r>
              <a:rPr lang="en-US" sz="15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"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3": "</a:t>
            </a:r>
            <a:r>
              <a:rPr lang="en-US" sz="15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0xe0e00e259fe5649932953955f5bf82414c359029</a:t>
            </a:r>
            <a:r>
              <a:rPr lang="en-US" sz="1500" dirty="0" smtClean="0"/>
              <a:t>”</a:t>
            </a:r>
          </a:p>
          <a:p>
            <a:r>
              <a:rPr lang="en-US" sz="1500" dirty="0" smtClean="0"/>
              <a:t>    }     </a:t>
            </a:r>
          </a:p>
          <a:p>
            <a:r>
              <a:rPr lang="en-US" sz="1500" dirty="0" smtClean="0"/>
              <a:t>    </a:t>
            </a:r>
            <a:r>
              <a:rPr lang="en-US" sz="1500" dirty="0" smtClean="0">
                <a:solidFill>
                  <a:schemeClr val="accent4">
                    <a:lumMod val="75000"/>
                  </a:schemeClr>
                </a:solidFill>
              </a:rPr>
              <a:t>try</a:t>
            </a:r>
            <a:r>
              <a:rPr lang="en-US" sz="1500" dirty="0" smtClean="0"/>
              <a:t> </a:t>
            </a:r>
            <a:r>
              <a:rPr lang="en-US" sz="1500" dirty="0"/>
              <a:t>{        </a:t>
            </a:r>
            <a:endParaRPr lang="en-US" sz="1500" dirty="0" smtClean="0"/>
          </a:p>
          <a:p>
            <a:r>
              <a:rPr lang="en-US" sz="1500" dirty="0" smtClean="0"/>
              <a:t>        </a:t>
            </a:r>
            <a:r>
              <a:rPr lang="en-US" sz="1500" dirty="0" smtClean="0">
                <a:solidFill>
                  <a:schemeClr val="accent6">
                    <a:lumMod val="50000"/>
                  </a:schemeClr>
                </a:solidFill>
              </a:rPr>
              <a:t>var</a:t>
            </a:r>
            <a:r>
              <a:rPr lang="en-US" sz="1500" dirty="0" smtClean="0"/>
              <a:t> </a:t>
            </a:r>
            <a:r>
              <a:rPr lang="en-US" sz="1500" dirty="0">
                <a:solidFill>
                  <a:schemeClr val="accent6">
                    <a:lumMod val="75000"/>
                  </a:schemeClr>
                </a:solidFill>
              </a:rPr>
              <a:t>current_network </a:t>
            </a:r>
            <a:r>
              <a:rPr lang="en-US" sz="1500" dirty="0"/>
              <a:t>= </a:t>
            </a:r>
            <a:r>
              <a:rPr lang="en-US" sz="1500" dirty="0">
                <a:solidFill>
                  <a:schemeClr val="accent6">
                    <a:lumMod val="75000"/>
                  </a:schemeClr>
                </a:solidFill>
              </a:rPr>
              <a:t>web3</a:t>
            </a:r>
            <a:r>
              <a:rPr lang="en-US" sz="1500" dirty="0"/>
              <a:t>.</a:t>
            </a:r>
            <a:r>
              <a:rPr lang="en-US" sz="1500" dirty="0">
                <a:solidFill>
                  <a:schemeClr val="accent6">
                    <a:lumMod val="75000"/>
                  </a:schemeClr>
                </a:solidFill>
              </a:rPr>
              <a:t>version</a:t>
            </a:r>
            <a:r>
              <a:rPr lang="en-US" sz="1500" dirty="0"/>
              <a:t>.</a:t>
            </a:r>
            <a:r>
              <a:rPr lang="en-US" sz="1500" dirty="0">
                <a:solidFill>
                  <a:schemeClr val="accent6">
                    <a:lumMod val="75000"/>
                  </a:schemeClr>
                </a:solidFill>
              </a:rPr>
              <a:t>network</a:t>
            </a:r>
            <a:r>
              <a:rPr lang="en-US" sz="1500" dirty="0"/>
              <a:t>; </a:t>
            </a:r>
            <a:r>
              <a:rPr lang="ru-RU" sz="1500" dirty="0" smtClean="0">
                <a:solidFill>
                  <a:srgbClr val="92D050"/>
                </a:solidFill>
              </a:rPr>
              <a:t>//Создаем переменную сети </a:t>
            </a:r>
            <a:endParaRPr lang="en-US" sz="1500" dirty="0" smtClean="0"/>
          </a:p>
          <a:p>
            <a:r>
              <a:rPr lang="en-US" sz="1500" dirty="0" smtClean="0"/>
              <a:t>        </a:t>
            </a:r>
            <a:r>
              <a:rPr lang="en-US" sz="1500" dirty="0" smtClean="0">
                <a:solidFill>
                  <a:schemeClr val="accent6">
                    <a:lumMod val="50000"/>
                  </a:schemeClr>
                </a:solidFill>
              </a:rPr>
              <a:t>var</a:t>
            </a:r>
            <a:r>
              <a:rPr lang="en-US" sz="1500" dirty="0" smtClean="0"/>
              <a:t> </a:t>
            </a:r>
            <a:r>
              <a:rPr lang="en-US" sz="1500" dirty="0">
                <a:solidFill>
                  <a:schemeClr val="accent6">
                    <a:lumMod val="75000"/>
                  </a:schemeClr>
                </a:solidFill>
              </a:rPr>
              <a:t>contract</a:t>
            </a:r>
            <a:r>
              <a:rPr lang="en-US" sz="1500" dirty="0"/>
              <a:t> = </a:t>
            </a:r>
            <a:r>
              <a:rPr lang="en-US" sz="1500" dirty="0" smtClean="0">
                <a:solidFill>
                  <a:schemeClr val="accent6">
                    <a:lumMod val="75000"/>
                  </a:schemeClr>
                </a:solidFill>
              </a:rPr>
              <a:t>web3</a:t>
            </a:r>
            <a:r>
              <a:rPr lang="en-US" sz="1500" dirty="0" smtClean="0"/>
              <a:t>.</a:t>
            </a:r>
            <a:r>
              <a:rPr lang="en-US" sz="1500" dirty="0" smtClean="0">
                <a:solidFill>
                  <a:schemeClr val="accent6">
                    <a:lumMod val="75000"/>
                  </a:schemeClr>
                </a:solidFill>
              </a:rPr>
              <a:t>eth</a:t>
            </a:r>
            <a:r>
              <a:rPr lang="en-US" sz="1500" dirty="0" smtClean="0"/>
              <a:t>.</a:t>
            </a:r>
            <a:r>
              <a:rPr lang="en-US" sz="1500" dirty="0" smtClean="0">
                <a:solidFill>
                  <a:schemeClr val="accent5">
                    <a:lumMod val="75000"/>
                  </a:schemeClr>
                </a:solidFill>
              </a:rPr>
              <a:t>contract</a:t>
            </a:r>
            <a:r>
              <a:rPr lang="en-US" sz="1500" dirty="0" smtClean="0"/>
              <a:t>(</a:t>
            </a:r>
            <a:r>
              <a:rPr lang="en-US" sz="1500" dirty="0" smtClean="0">
                <a:solidFill>
                  <a:srgbClr val="00B0F0"/>
                </a:solidFill>
              </a:rPr>
              <a:t>abi</a:t>
            </a:r>
            <a:r>
              <a:rPr lang="en-US" sz="1500" dirty="0"/>
              <a:t>).</a:t>
            </a:r>
            <a:r>
              <a:rPr lang="en-US" sz="1500" dirty="0">
                <a:solidFill>
                  <a:schemeClr val="accent5">
                    <a:lumMod val="75000"/>
                  </a:schemeClr>
                </a:solidFill>
              </a:rPr>
              <a:t>at</a:t>
            </a:r>
            <a:r>
              <a:rPr lang="en-US" sz="1500" dirty="0"/>
              <a:t>(</a:t>
            </a:r>
            <a:r>
              <a:rPr lang="en-US" sz="1500" dirty="0">
                <a:solidFill>
                  <a:srgbClr val="00B0F0"/>
                </a:solidFill>
              </a:rPr>
              <a:t>contract_Address</a:t>
            </a:r>
            <a:r>
              <a:rPr lang="en-US" sz="1500" dirty="0"/>
              <a:t>[</a:t>
            </a:r>
            <a:r>
              <a:rPr lang="en-US" sz="1500" dirty="0">
                <a:solidFill>
                  <a:schemeClr val="accent6">
                    <a:lumMod val="75000"/>
                  </a:schemeClr>
                </a:solidFill>
              </a:rPr>
              <a:t>current_network</a:t>
            </a:r>
            <a:r>
              <a:rPr lang="en-US" sz="1500" dirty="0"/>
              <a:t>]); </a:t>
            </a:r>
            <a:r>
              <a:rPr lang="ru-RU" sz="1500" dirty="0" smtClean="0">
                <a:solidFill>
                  <a:srgbClr val="92D050"/>
                </a:solidFill>
              </a:rPr>
              <a:t>//Создаем экземпляр</a:t>
            </a:r>
          </a:p>
          <a:p>
            <a:r>
              <a:rPr lang="ru-RU" sz="1500" dirty="0" smtClean="0">
                <a:solidFill>
                  <a:srgbClr val="92D050"/>
                </a:solidFill>
              </a:rPr>
              <a:t>        контракта</a:t>
            </a:r>
            <a:r>
              <a:rPr lang="en-US" sz="1500" dirty="0" smtClean="0"/>
              <a:t>  </a:t>
            </a:r>
          </a:p>
          <a:p>
            <a:r>
              <a:rPr lang="en-US" sz="1500" dirty="0" smtClean="0"/>
              <a:t>    } </a:t>
            </a:r>
            <a:r>
              <a:rPr lang="en-US" sz="1500" dirty="0">
                <a:solidFill>
                  <a:schemeClr val="accent4">
                    <a:lumMod val="75000"/>
                  </a:schemeClr>
                </a:solidFill>
              </a:rPr>
              <a:t>catch</a:t>
            </a:r>
            <a:r>
              <a:rPr lang="en-US" sz="1500" dirty="0"/>
              <a:t> (</a:t>
            </a:r>
            <a:r>
              <a:rPr lang="en-US" sz="1500" dirty="0">
                <a:solidFill>
                  <a:schemeClr val="accent6">
                    <a:lumMod val="75000"/>
                  </a:schemeClr>
                </a:solidFill>
              </a:rPr>
              <a:t>error</a:t>
            </a:r>
            <a:r>
              <a:rPr lang="en-US" sz="1500" dirty="0"/>
              <a:t>) {        </a:t>
            </a:r>
          </a:p>
          <a:p>
            <a:r>
              <a:rPr lang="en-US" sz="1500" dirty="0" smtClean="0"/>
              <a:t>        </a:t>
            </a:r>
            <a:r>
              <a:rPr lang="en-US" sz="1500" dirty="0" smtClean="0">
                <a:solidFill>
                  <a:schemeClr val="accent6">
                    <a:lumMod val="75000"/>
                  </a:schemeClr>
                </a:solidFill>
              </a:rPr>
              <a:t>console</a:t>
            </a:r>
            <a:r>
              <a:rPr lang="en-US" sz="1500" dirty="0" smtClean="0"/>
              <a:t>.</a:t>
            </a:r>
            <a:r>
              <a:rPr lang="en-US" sz="1500" dirty="0" smtClean="0">
                <a:solidFill>
                  <a:schemeClr val="accent5">
                    <a:lumMod val="75000"/>
                  </a:schemeClr>
                </a:solidFill>
              </a:rPr>
              <a:t>log</a:t>
            </a:r>
            <a:r>
              <a:rPr lang="en-US" sz="1500" dirty="0" smtClean="0"/>
              <a:t>(</a:t>
            </a:r>
            <a:r>
              <a:rPr lang="en-US" sz="1500" dirty="0" smtClean="0">
                <a:solidFill>
                  <a:schemeClr val="accent6">
                    <a:lumMod val="75000"/>
                  </a:schemeClr>
                </a:solidFill>
              </a:rPr>
              <a:t>error</a:t>
            </a:r>
            <a:r>
              <a:rPr lang="en-US" sz="1500" dirty="0"/>
              <a:t>)    </a:t>
            </a:r>
            <a:endParaRPr lang="en-US" sz="1500" dirty="0" smtClean="0"/>
          </a:p>
          <a:p>
            <a:r>
              <a:rPr lang="en-US" sz="1500" dirty="0" smtClean="0"/>
              <a:t>    }    </a:t>
            </a:r>
          </a:p>
          <a:p>
            <a:r>
              <a:rPr lang="en-US" sz="1500" dirty="0" smtClean="0"/>
              <a:t>    </a:t>
            </a:r>
            <a:r>
              <a:rPr lang="en-US" sz="1500" dirty="0" smtClean="0">
                <a:solidFill>
                  <a:schemeClr val="accent4">
                    <a:lumMod val="75000"/>
                  </a:schemeClr>
                </a:solidFill>
              </a:rPr>
              <a:t>return</a:t>
            </a:r>
            <a:r>
              <a:rPr lang="en-US" sz="1500" dirty="0" smtClean="0"/>
              <a:t> </a:t>
            </a:r>
            <a:r>
              <a:rPr lang="en-US" sz="1500" dirty="0">
                <a:solidFill>
                  <a:schemeClr val="accent6">
                    <a:lumMod val="75000"/>
                  </a:schemeClr>
                </a:solidFill>
              </a:rPr>
              <a:t>contract</a:t>
            </a:r>
            <a:r>
              <a:rPr lang="en-US" sz="1500" dirty="0" smtClean="0"/>
              <a:t>;</a:t>
            </a:r>
          </a:p>
          <a:p>
            <a:r>
              <a:rPr lang="en-US" sz="1500" dirty="0" smtClean="0"/>
              <a:t>}</a:t>
            </a:r>
            <a:endParaRPr lang="ru-RU" sz="15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4450191" y="6389182"/>
            <a:ext cx="461962" cy="365125"/>
          </a:xfrm>
        </p:spPr>
        <p:txBody>
          <a:bodyPr/>
          <a:lstStyle/>
          <a:p>
            <a:pPr>
              <a:defRPr/>
            </a:pPr>
            <a:fld id="{670712DB-CBF5-F445-BC6F-4B5583675EA6}" type="slidenum">
              <a:rPr lang="ru-RU" altLang="ru-RU" smtClean="0"/>
              <a:pPr>
                <a:defRPr/>
              </a:pPr>
              <a:t>8</a:t>
            </a:fld>
            <a:endParaRPr lang="ru-RU" altLang="ru-RU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</p:cNvSpPr>
          <p:nvPr>
            <p:ph type="title"/>
          </p:nvPr>
        </p:nvSpPr>
        <p:spPr>
          <a:xfrm>
            <a:off x="457200" y="661784"/>
            <a:ext cx="8458200" cy="887412"/>
          </a:xfrm>
        </p:spPr>
        <p:txBody>
          <a:bodyPr/>
          <a:lstStyle/>
          <a:p>
            <a:pPr algn="ctr"/>
            <a:r>
              <a:rPr lang="ru-RU" altLang="x-none" dirty="0" smtClean="0">
                <a:latin typeface="Arial" charset="0"/>
                <a:cs typeface="Arial" charset="0"/>
              </a:rPr>
              <a:t>Выводы</a:t>
            </a:r>
            <a:endParaRPr lang="ru-RU" altLang="x-none" dirty="0">
              <a:latin typeface="Arial" charset="0"/>
              <a:cs typeface="Arial" charset="0"/>
            </a:endParaRPr>
          </a:p>
        </p:txBody>
      </p:sp>
      <p:sp>
        <p:nvSpPr>
          <p:cNvPr id="15363" name="Объект 2"/>
          <p:cNvSpPr>
            <a:spLocks noGrp="1"/>
          </p:cNvSpPr>
          <p:nvPr>
            <p:ph idx="1"/>
          </p:nvPr>
        </p:nvSpPr>
        <p:spPr>
          <a:xfrm>
            <a:off x="457200" y="2214613"/>
            <a:ext cx="7927975" cy="2313141"/>
          </a:xfrm>
        </p:spPr>
        <p:txBody>
          <a:bodyPr/>
          <a:lstStyle/>
          <a:p>
            <a:r>
              <a:rPr lang="ru-RU" altLang="ru-RU" sz="2000" dirty="0" smtClean="0">
                <a:latin typeface="Arial" charset="0"/>
                <a:cs typeface="Arial" charset="0"/>
              </a:rPr>
              <a:t>Был разработан умный контракт на языке </a:t>
            </a:r>
            <a:r>
              <a:rPr lang="en-US" altLang="ru-RU" sz="2000" dirty="0" smtClean="0">
                <a:latin typeface="Arial" charset="0"/>
                <a:cs typeface="Arial" charset="0"/>
              </a:rPr>
              <a:t>Solidity</a:t>
            </a:r>
            <a:endParaRPr lang="ru-RU" altLang="ru-RU" sz="2000" dirty="0">
              <a:latin typeface="Arial" charset="0"/>
              <a:cs typeface="Arial" charset="0"/>
            </a:endParaRPr>
          </a:p>
          <a:p>
            <a:r>
              <a:rPr lang="ru-RU" altLang="ru-RU" sz="2000" dirty="0" smtClean="0">
                <a:latin typeface="Arial" charset="0"/>
                <a:cs typeface="Arial" charset="0"/>
              </a:rPr>
              <a:t>Была разработана связь </a:t>
            </a:r>
            <a:r>
              <a:rPr lang="en-US" altLang="ru-RU" sz="2000" dirty="0" smtClean="0">
                <a:latin typeface="Arial" charset="0"/>
                <a:cs typeface="Arial" charset="0"/>
              </a:rPr>
              <a:t>front-end </a:t>
            </a:r>
            <a:r>
              <a:rPr lang="ru-RU" altLang="ru-RU" sz="2000" dirty="0" smtClean="0">
                <a:latin typeface="Arial" charset="0"/>
                <a:cs typeface="Arial" charset="0"/>
              </a:rPr>
              <a:t>части сайта с умным контрактом, с помощью </a:t>
            </a:r>
            <a:r>
              <a:rPr lang="en-US" altLang="ru-RU" sz="2000" dirty="0" err="1" smtClean="0">
                <a:latin typeface="Arial" charset="0"/>
                <a:cs typeface="Arial" charset="0"/>
              </a:rPr>
              <a:t>api</a:t>
            </a:r>
            <a:r>
              <a:rPr lang="en-US" altLang="ru-RU" sz="2000" dirty="0" smtClean="0">
                <a:latin typeface="Arial" charset="0"/>
                <a:cs typeface="Arial" charset="0"/>
              </a:rPr>
              <a:t> web3.js</a:t>
            </a:r>
            <a:endParaRPr lang="ru-RU" altLang="ru-RU" sz="2000" dirty="0" smtClean="0">
              <a:latin typeface="Arial" charset="0"/>
              <a:cs typeface="Arial" charset="0"/>
            </a:endParaRPr>
          </a:p>
          <a:p>
            <a:r>
              <a:rPr lang="ru-RU" altLang="ru-RU" sz="2000" dirty="0" smtClean="0">
                <a:latin typeface="Arial" charset="0"/>
                <a:cs typeface="Arial" charset="0"/>
              </a:rPr>
              <a:t>Была разработана серверная часть сайта на языке </a:t>
            </a:r>
            <a:r>
              <a:rPr lang="en-US" altLang="ru-RU" sz="2000" dirty="0" smtClean="0">
                <a:latin typeface="Arial" charset="0"/>
                <a:cs typeface="Arial" charset="0"/>
              </a:rPr>
              <a:t>python.</a:t>
            </a:r>
            <a:endParaRPr lang="ru-RU" altLang="ru-RU" sz="2000" dirty="0" smtClean="0">
              <a:latin typeface="Arial" charset="0"/>
              <a:cs typeface="Arial" charset="0"/>
            </a:endParaRPr>
          </a:p>
          <a:p>
            <a:r>
              <a:rPr lang="ru-RU" altLang="ru-RU" sz="2000" dirty="0" smtClean="0">
                <a:latin typeface="Arial" charset="0"/>
                <a:cs typeface="Arial" charset="0"/>
              </a:rPr>
              <a:t>Был реализован проект на стеке технологий(</a:t>
            </a:r>
            <a:r>
              <a:rPr lang="en-US" altLang="ru-RU" sz="2000" dirty="0" smtClean="0">
                <a:latin typeface="Arial" charset="0"/>
                <a:cs typeface="Arial" charset="0"/>
              </a:rPr>
              <a:t>python-html/</a:t>
            </a:r>
            <a:r>
              <a:rPr lang="en-US" altLang="ru-RU" sz="2000" dirty="0" err="1" smtClean="0">
                <a:latin typeface="Arial" charset="0"/>
                <a:cs typeface="Arial" charset="0"/>
              </a:rPr>
              <a:t>css</a:t>
            </a:r>
            <a:r>
              <a:rPr lang="en-US" altLang="ru-RU" sz="2000" dirty="0" smtClean="0">
                <a:latin typeface="Arial" charset="0"/>
                <a:cs typeface="Arial" charset="0"/>
              </a:rPr>
              <a:t>/</a:t>
            </a:r>
            <a:r>
              <a:rPr lang="en-US" altLang="ru-RU" sz="2000" dirty="0" err="1" smtClean="0">
                <a:latin typeface="Arial" charset="0"/>
                <a:cs typeface="Arial" charset="0"/>
              </a:rPr>
              <a:t>js</a:t>
            </a:r>
            <a:r>
              <a:rPr lang="en-US" altLang="ru-RU" sz="2000" dirty="0" smtClean="0">
                <a:latin typeface="Arial" charset="0"/>
                <a:cs typeface="Arial" charset="0"/>
              </a:rPr>
              <a:t>-solidity)</a:t>
            </a:r>
            <a:endParaRPr lang="ru-RU" altLang="ru-RU" sz="2000" dirty="0" smtClean="0">
              <a:latin typeface="Arial" charset="0"/>
              <a:cs typeface="Arial" charset="0"/>
            </a:endParaRPr>
          </a:p>
          <a:p>
            <a:endParaRPr lang="ru-RU" altLang="ru-RU" sz="2000" dirty="0">
              <a:latin typeface="Arial" charset="0"/>
              <a:cs typeface="Arial" charset="0"/>
            </a:endParaRP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790" y="6441946"/>
            <a:ext cx="1276350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4455319" y="6404641"/>
            <a:ext cx="461962" cy="365125"/>
          </a:xfrm>
        </p:spPr>
        <p:txBody>
          <a:bodyPr/>
          <a:lstStyle/>
          <a:p>
            <a:pPr>
              <a:defRPr/>
            </a:pPr>
            <a:fld id="{968F8B2F-D8D7-104C-904F-380826CE8E95}" type="slidenum">
              <a:rPr lang="ru-RU" altLang="ru-RU" smtClean="0"/>
              <a:pPr>
                <a:defRPr/>
              </a:pPr>
              <a:t>9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1881619608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Бумажная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972</TotalTime>
  <Words>398</Words>
  <Application>Microsoft Macintosh PowerPoint</Application>
  <PresentationFormat>Экран (4:3)</PresentationFormat>
  <Paragraphs>89</Paragraphs>
  <Slides>12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Arial</vt:lpstr>
      <vt:lpstr>Calibri</vt:lpstr>
      <vt:lpstr>MS</vt:lpstr>
      <vt:lpstr>Times New Roman</vt:lpstr>
      <vt:lpstr>TimesNewRomanPSMT</vt:lpstr>
      <vt:lpstr>Wingdings</vt:lpstr>
      <vt:lpstr>Тема Office</vt:lpstr>
      <vt:lpstr>Презентация PowerPoint</vt:lpstr>
      <vt:lpstr>Цели и задачи</vt:lpstr>
      <vt:lpstr>Среды разработки умных контрактов</vt:lpstr>
      <vt:lpstr>Создание базы данных на основе умного контракта</vt:lpstr>
      <vt:lpstr>Взаимодействие с умным контрактом</vt:lpstr>
      <vt:lpstr>Варианты взаимодействие с контрактом</vt:lpstr>
      <vt:lpstr>Взаимодействие с умным контрактом при помощи web3.js</vt:lpstr>
      <vt:lpstr>Пример взаимодействия с умным контрактом при помощи web3.js</vt:lpstr>
      <vt:lpstr>Выводы</vt:lpstr>
      <vt:lpstr>Скриншоты сайта</vt:lpstr>
      <vt:lpstr>Скриншоты сайта</vt:lpstr>
      <vt:lpstr>Презентация PowerPoint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Wolf</dc:creator>
  <cp:lastModifiedBy>пользователь Microsoft Office</cp:lastModifiedBy>
  <cp:revision>111</cp:revision>
  <dcterms:created xsi:type="dcterms:W3CDTF">2010-06-18T09:27:04Z</dcterms:created>
  <dcterms:modified xsi:type="dcterms:W3CDTF">2021-02-24T12:33:33Z</dcterms:modified>
</cp:coreProperties>
</file>